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handoutMasterIdLst>
    <p:handoutMasterId r:id="rId96"/>
  </p:handoutMasterIdLst>
  <p:sldIdLst>
    <p:sldId id="258" r:id="rId2"/>
    <p:sldId id="360" r:id="rId3"/>
    <p:sldId id="361" r:id="rId4"/>
    <p:sldId id="362" r:id="rId5"/>
    <p:sldId id="363" r:id="rId6"/>
    <p:sldId id="364" r:id="rId7"/>
    <p:sldId id="259" r:id="rId8"/>
    <p:sldId id="316" r:id="rId9"/>
    <p:sldId id="261" r:id="rId10"/>
    <p:sldId id="260" r:id="rId11"/>
    <p:sldId id="262" r:id="rId12"/>
    <p:sldId id="267" r:id="rId13"/>
    <p:sldId id="263" r:id="rId14"/>
    <p:sldId id="268" r:id="rId15"/>
    <p:sldId id="264" r:id="rId16"/>
    <p:sldId id="266" r:id="rId17"/>
    <p:sldId id="282" r:id="rId18"/>
    <p:sldId id="277" r:id="rId19"/>
    <p:sldId id="366" r:id="rId20"/>
    <p:sldId id="314" r:id="rId21"/>
    <p:sldId id="368" r:id="rId22"/>
    <p:sldId id="369" r:id="rId23"/>
    <p:sldId id="370" r:id="rId24"/>
    <p:sldId id="371" r:id="rId25"/>
    <p:sldId id="372" r:id="rId26"/>
    <p:sldId id="378" r:id="rId27"/>
    <p:sldId id="313" r:id="rId28"/>
    <p:sldId id="329" r:id="rId29"/>
    <p:sldId id="279" r:id="rId30"/>
    <p:sldId id="317" r:id="rId31"/>
    <p:sldId id="270" r:id="rId32"/>
    <p:sldId id="318" r:id="rId33"/>
    <p:sldId id="319" r:id="rId34"/>
    <p:sldId id="271" r:id="rId35"/>
    <p:sldId id="272" r:id="rId36"/>
    <p:sldId id="278" r:id="rId37"/>
    <p:sldId id="320" r:id="rId38"/>
    <p:sldId id="321" r:id="rId39"/>
    <p:sldId id="322" r:id="rId40"/>
    <p:sldId id="296" r:id="rId41"/>
    <p:sldId id="276" r:id="rId42"/>
    <p:sldId id="275" r:id="rId43"/>
    <p:sldId id="324" r:id="rId44"/>
    <p:sldId id="323" r:id="rId45"/>
    <p:sldId id="377" r:id="rId46"/>
    <p:sldId id="328" r:id="rId47"/>
    <p:sldId id="325" r:id="rId48"/>
    <p:sldId id="274" r:id="rId49"/>
    <p:sldId id="315" r:id="rId50"/>
    <p:sldId id="330" r:id="rId51"/>
    <p:sldId id="332" r:id="rId52"/>
    <p:sldId id="333" r:id="rId53"/>
    <p:sldId id="334" r:id="rId54"/>
    <p:sldId id="335" r:id="rId55"/>
    <p:sldId id="280" r:id="rId56"/>
    <p:sldId id="336" r:id="rId57"/>
    <p:sldId id="337" r:id="rId58"/>
    <p:sldId id="338" r:id="rId59"/>
    <p:sldId id="331" r:id="rId60"/>
    <p:sldId id="281" r:id="rId61"/>
    <p:sldId id="354" r:id="rId62"/>
    <p:sldId id="339" r:id="rId63"/>
    <p:sldId id="340" r:id="rId64"/>
    <p:sldId id="341" r:id="rId65"/>
    <p:sldId id="269" r:id="rId66"/>
    <p:sldId id="373" r:id="rId67"/>
    <p:sldId id="343" r:id="rId68"/>
    <p:sldId id="273" r:id="rId69"/>
    <p:sldId id="290" r:id="rId70"/>
    <p:sldId id="291" r:id="rId71"/>
    <p:sldId id="292" r:id="rId72"/>
    <p:sldId id="295" r:id="rId73"/>
    <p:sldId id="367" r:id="rId74"/>
    <p:sldId id="365" r:id="rId75"/>
    <p:sldId id="346" r:id="rId76"/>
    <p:sldId id="347" r:id="rId77"/>
    <p:sldId id="348" r:id="rId78"/>
    <p:sldId id="349" r:id="rId79"/>
    <p:sldId id="350" r:id="rId80"/>
    <p:sldId id="351" r:id="rId81"/>
    <p:sldId id="352" r:id="rId82"/>
    <p:sldId id="374" r:id="rId83"/>
    <p:sldId id="375" r:id="rId84"/>
    <p:sldId id="299" r:id="rId85"/>
    <p:sldId id="356" r:id="rId86"/>
    <p:sldId id="301" r:id="rId87"/>
    <p:sldId id="304" r:id="rId88"/>
    <p:sldId id="376" r:id="rId89"/>
    <p:sldId id="302" r:id="rId90"/>
    <p:sldId id="358" r:id="rId91"/>
    <p:sldId id="303" r:id="rId92"/>
    <p:sldId id="357" r:id="rId93"/>
    <p:sldId id="359"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E9A400"/>
    <a:srgbClr val="BDB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snapToObjects="1">
      <p:cViewPr varScale="1">
        <p:scale>
          <a:sx n="69" d="100"/>
          <a:sy n="69" d="100"/>
        </p:scale>
        <p:origin x="-888" y="-8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9984"/>
    </p:cViewPr>
  </p:sorterViewPr>
  <p:notesViewPr>
    <p:cSldViewPr snapToObjects="1">
      <p:cViewPr varScale="1">
        <p:scale>
          <a:sx n="86" d="100"/>
          <a:sy n="86" d="100"/>
        </p:scale>
        <p:origin x="-31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paasio\AppData\Local\Microsoft\Windows\Temporary%20Internet%20Files\Content.Outlook\1CJO3JB3\rovio_ja_sulake%20uus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paasio\AppData\Local\Microsoft\Windows\Temporary%20Internet%20Files\Content.Outlook\1CJO3JB3\rovio_ja_sulake%20uus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paasio\AppData\Local\Microsoft\Windows\Temporary%20Internet%20Files\Content.Outlook\1CJO3JB3\rovio_ja_sulake%20uusi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paasio\Documents\Antin%20omat\BID\EIT\Copy%20of%20rovio_ja_sulake%20uus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paasio\Documents\Antin%20omat\BID\EIT\Copy%20of%20rovio_ja_sulake%20uus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i-FI"/>
              <a:t>Turnover (Rovio 2008 adjusted to 12 kk months)</a:t>
            </a:r>
          </a:p>
        </c:rich>
      </c:tx>
      <c:layout/>
      <c:overlay val="0"/>
    </c:title>
    <c:autoTitleDeleted val="0"/>
    <c:plotArea>
      <c:layout/>
      <c:barChart>
        <c:barDir val="col"/>
        <c:grouping val="clustered"/>
        <c:varyColors val="0"/>
        <c:ser>
          <c:idx val="0"/>
          <c:order val="0"/>
          <c:tx>
            <c:strRef>
              <c:f>'rovio sulake'!$B$2</c:f>
              <c:strCache>
                <c:ptCount val="1"/>
                <c:pt idx="0">
                  <c:v>SULAKE CORPORATION OY</c:v>
                </c:pt>
              </c:strCache>
            </c:strRef>
          </c:tx>
          <c:invertIfNegative val="0"/>
          <c:cat>
            <c:strRef>
              <c:f>'rovio sulake'!$G$1:$J$1</c:f>
              <c:strCache>
                <c:ptCount val="4"/>
                <c:pt idx="0">
                  <c:v>Operating Revenue/ Turnover th EUR 2006</c:v>
                </c:pt>
                <c:pt idx="1">
                  <c:v>Operating Revenue/ Turnover th EUR 2007</c:v>
                </c:pt>
                <c:pt idx="2">
                  <c:v>Operating Revenue/ Turnover th EUR 2008</c:v>
                </c:pt>
                <c:pt idx="3">
                  <c:v>Operating Revenue/ Turnover th EUR 2009</c:v>
                </c:pt>
              </c:strCache>
            </c:strRef>
          </c:cat>
          <c:val>
            <c:numRef>
              <c:f>'rovio sulake'!$G$2:$J$2</c:f>
              <c:numCache>
                <c:formatCode>0</c:formatCode>
                <c:ptCount val="4"/>
                <c:pt idx="0">
                  <c:v>38861</c:v>
                </c:pt>
                <c:pt idx="1">
                  <c:v>43498</c:v>
                </c:pt>
                <c:pt idx="2">
                  <c:v>50826</c:v>
                </c:pt>
                <c:pt idx="3">
                  <c:v>50246</c:v>
                </c:pt>
              </c:numCache>
            </c:numRef>
          </c:val>
        </c:ser>
        <c:ser>
          <c:idx val="1"/>
          <c:order val="1"/>
          <c:tx>
            <c:strRef>
              <c:f>'rovio sulake'!$B$3</c:f>
              <c:strCache>
                <c:ptCount val="1"/>
                <c:pt idx="0">
                  <c:v>ROVIO MOBILE OY</c:v>
                </c:pt>
              </c:strCache>
            </c:strRef>
          </c:tx>
          <c:invertIfNegative val="0"/>
          <c:cat>
            <c:strRef>
              <c:f>'rovio sulake'!$G$1:$J$1</c:f>
              <c:strCache>
                <c:ptCount val="4"/>
                <c:pt idx="0">
                  <c:v>Operating Revenue/ Turnover th EUR 2006</c:v>
                </c:pt>
                <c:pt idx="1">
                  <c:v>Operating Revenue/ Turnover th EUR 2007</c:v>
                </c:pt>
                <c:pt idx="2">
                  <c:v>Operating Revenue/ Turnover th EUR 2008</c:v>
                </c:pt>
                <c:pt idx="3">
                  <c:v>Operating Revenue/ Turnover th EUR 2009</c:v>
                </c:pt>
              </c:strCache>
            </c:strRef>
          </c:cat>
          <c:val>
            <c:numRef>
              <c:f>'rovio sulake'!$G$3:$J$3</c:f>
              <c:numCache>
                <c:formatCode>0</c:formatCode>
                <c:ptCount val="4"/>
                <c:pt idx="0" formatCode="General">
                  <c:v>748</c:v>
                </c:pt>
                <c:pt idx="1">
                  <c:v>1471.8879999999999</c:v>
                </c:pt>
                <c:pt idx="2">
                  <c:v>1203</c:v>
                </c:pt>
                <c:pt idx="3" formatCode="General">
                  <c:v>1449</c:v>
                </c:pt>
              </c:numCache>
            </c:numRef>
          </c:val>
        </c:ser>
        <c:dLbls>
          <c:showLegendKey val="0"/>
          <c:showVal val="0"/>
          <c:showCatName val="0"/>
          <c:showSerName val="0"/>
          <c:showPercent val="0"/>
          <c:showBubbleSize val="0"/>
        </c:dLbls>
        <c:gapWidth val="150"/>
        <c:axId val="72669056"/>
        <c:axId val="101724928"/>
      </c:barChart>
      <c:catAx>
        <c:axId val="72669056"/>
        <c:scaling>
          <c:orientation val="minMax"/>
        </c:scaling>
        <c:delete val="0"/>
        <c:axPos val="b"/>
        <c:majorTickMark val="none"/>
        <c:minorTickMark val="none"/>
        <c:tickLblPos val="nextTo"/>
        <c:crossAx val="101724928"/>
        <c:crosses val="autoZero"/>
        <c:auto val="1"/>
        <c:lblAlgn val="ctr"/>
        <c:lblOffset val="100"/>
        <c:noMultiLvlLbl val="0"/>
      </c:catAx>
      <c:valAx>
        <c:axId val="101724928"/>
        <c:scaling>
          <c:orientation val="minMax"/>
        </c:scaling>
        <c:delete val="0"/>
        <c:axPos val="l"/>
        <c:majorGridlines/>
        <c:title>
          <c:tx>
            <c:rich>
              <a:bodyPr/>
              <a:lstStyle/>
              <a:p>
                <a:pPr>
                  <a:defRPr/>
                </a:pPr>
                <a:r>
                  <a:rPr lang="en-US"/>
                  <a:t>1 000 €</a:t>
                </a:r>
              </a:p>
            </c:rich>
          </c:tx>
          <c:layout/>
          <c:overlay val="0"/>
        </c:title>
        <c:numFmt formatCode="0" sourceLinked="1"/>
        <c:majorTickMark val="none"/>
        <c:minorTickMark val="none"/>
        <c:tickLblPos val="nextTo"/>
        <c:crossAx val="726690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Turnover</a:t>
            </a:r>
            <a:r>
              <a:rPr lang="en-US" baseline="0"/>
              <a:t> Change</a:t>
            </a:r>
            <a:endParaRPr lang="en-US"/>
          </a:p>
        </c:rich>
      </c:tx>
      <c:layout/>
      <c:overlay val="0"/>
    </c:title>
    <c:autoTitleDeleted val="0"/>
    <c:plotArea>
      <c:layout/>
      <c:barChart>
        <c:barDir val="col"/>
        <c:grouping val="clustered"/>
        <c:varyColors val="0"/>
        <c:ser>
          <c:idx val="0"/>
          <c:order val="0"/>
          <c:tx>
            <c:strRef>
              <c:f>'rovio sulake'!$B$2</c:f>
              <c:strCache>
                <c:ptCount val="1"/>
                <c:pt idx="0">
                  <c:v>SULAKE CORPORATION OY</c:v>
                </c:pt>
              </c:strCache>
            </c:strRef>
          </c:tx>
          <c:invertIfNegative val="0"/>
          <c:cat>
            <c:strRef>
              <c:f>'rovio sulake'!$N$1:$P$1</c:f>
              <c:strCache>
                <c:ptCount val="3"/>
                <c:pt idx="0">
                  <c:v>liikevaihdon kasvu% 2007 (%)</c:v>
                </c:pt>
                <c:pt idx="1">
                  <c:v>liikevaihdon kasvu% 2008 (%)</c:v>
                </c:pt>
                <c:pt idx="2">
                  <c:v>liikevaihdon kasvu% 2009 (%)</c:v>
                </c:pt>
              </c:strCache>
            </c:strRef>
          </c:cat>
          <c:val>
            <c:numRef>
              <c:f>'rovio sulake'!$N$2:$P$2</c:f>
              <c:numCache>
                <c:formatCode>0.00</c:formatCode>
                <c:ptCount val="3"/>
                <c:pt idx="0">
                  <c:v>11.932271428939</c:v>
                </c:pt>
                <c:pt idx="1">
                  <c:v>16.846751574784999</c:v>
                </c:pt>
                <c:pt idx="2">
                  <c:v>-1.1411482312202399</c:v>
                </c:pt>
              </c:numCache>
            </c:numRef>
          </c:val>
        </c:ser>
        <c:ser>
          <c:idx val="1"/>
          <c:order val="1"/>
          <c:tx>
            <c:strRef>
              <c:f>'rovio sulake'!$B$3</c:f>
              <c:strCache>
                <c:ptCount val="1"/>
                <c:pt idx="0">
                  <c:v>ROVIO MOBILE OY</c:v>
                </c:pt>
              </c:strCache>
            </c:strRef>
          </c:tx>
          <c:invertIfNegative val="0"/>
          <c:cat>
            <c:strRef>
              <c:f>'rovio sulake'!$N$1:$P$1</c:f>
              <c:strCache>
                <c:ptCount val="3"/>
                <c:pt idx="0">
                  <c:v>liikevaihdon kasvu% 2007 (%)</c:v>
                </c:pt>
                <c:pt idx="1">
                  <c:v>liikevaihdon kasvu% 2008 (%)</c:v>
                </c:pt>
                <c:pt idx="2">
                  <c:v>liikevaihdon kasvu% 2009 (%)</c:v>
                </c:pt>
              </c:strCache>
            </c:strRef>
          </c:cat>
          <c:val>
            <c:numRef>
              <c:f>'rovio sulake'!$N$3:$P$3</c:f>
              <c:numCache>
                <c:formatCode>0.0</c:formatCode>
                <c:ptCount val="3"/>
                <c:pt idx="0">
                  <c:v>96.776470588235284</c:v>
                </c:pt>
                <c:pt idx="1">
                  <c:v>-18.268237800702224</c:v>
                </c:pt>
                <c:pt idx="2">
                  <c:v>20.448877805486283</c:v>
                </c:pt>
              </c:numCache>
            </c:numRef>
          </c:val>
        </c:ser>
        <c:dLbls>
          <c:showLegendKey val="0"/>
          <c:showVal val="0"/>
          <c:showCatName val="0"/>
          <c:showSerName val="0"/>
          <c:showPercent val="0"/>
          <c:showBubbleSize val="0"/>
        </c:dLbls>
        <c:gapWidth val="150"/>
        <c:axId val="35615104"/>
        <c:axId val="35616640"/>
      </c:barChart>
      <c:catAx>
        <c:axId val="35615104"/>
        <c:scaling>
          <c:orientation val="minMax"/>
        </c:scaling>
        <c:delete val="0"/>
        <c:axPos val="b"/>
        <c:majorTickMark val="none"/>
        <c:minorTickMark val="none"/>
        <c:tickLblPos val="nextTo"/>
        <c:crossAx val="35616640"/>
        <c:crosses val="autoZero"/>
        <c:auto val="1"/>
        <c:lblAlgn val="ctr"/>
        <c:lblOffset val="100"/>
        <c:noMultiLvlLbl val="0"/>
      </c:catAx>
      <c:valAx>
        <c:axId val="35616640"/>
        <c:scaling>
          <c:orientation val="minMax"/>
        </c:scaling>
        <c:delete val="0"/>
        <c:axPos val="l"/>
        <c:majorGridlines/>
        <c:title>
          <c:tx>
            <c:rich>
              <a:bodyPr/>
              <a:lstStyle/>
              <a:p>
                <a:pPr>
                  <a:defRPr/>
                </a:pPr>
                <a:r>
                  <a:rPr lang="en-US"/>
                  <a:t>%</a:t>
                </a:r>
              </a:p>
            </c:rich>
          </c:tx>
          <c:layout/>
          <c:overlay val="0"/>
        </c:title>
        <c:numFmt formatCode="0.00" sourceLinked="1"/>
        <c:majorTickMark val="none"/>
        <c:minorTickMark val="none"/>
        <c:tickLblPos val="nextTo"/>
        <c:crossAx val="356151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Net</a:t>
            </a:r>
            <a:r>
              <a:rPr lang="en-US" baseline="0" dirty="0"/>
              <a:t> </a:t>
            </a:r>
            <a:r>
              <a:rPr lang="en-US" baseline="0" dirty="0" smtClean="0"/>
              <a:t>Profit as % of turnover</a:t>
            </a:r>
            <a:endParaRPr lang="en-US" dirty="0"/>
          </a:p>
        </c:rich>
      </c:tx>
      <c:layout/>
      <c:overlay val="0"/>
    </c:title>
    <c:autoTitleDeleted val="0"/>
    <c:plotArea>
      <c:layout/>
      <c:barChart>
        <c:barDir val="col"/>
        <c:grouping val="clustered"/>
        <c:varyColors val="0"/>
        <c:ser>
          <c:idx val="0"/>
          <c:order val="0"/>
          <c:tx>
            <c:strRef>
              <c:f>'rovio sulake'!$B$2</c:f>
              <c:strCache>
                <c:ptCount val="1"/>
                <c:pt idx="0">
                  <c:v>SULAKE CORPORATION OY</c:v>
                </c:pt>
              </c:strCache>
            </c:strRef>
          </c:tx>
          <c:invertIfNegative val="0"/>
          <c:cat>
            <c:strRef>
              <c:f>'rovio sulake'!$AE$1:$AH$1</c:f>
              <c:strCache>
                <c:ptCount val="4"/>
                <c:pt idx="0">
                  <c:v>Profit Margin (%)  2006</c:v>
                </c:pt>
                <c:pt idx="1">
                  <c:v>Profit Margin (%)  2007</c:v>
                </c:pt>
                <c:pt idx="2">
                  <c:v>Profit Margin (%)  2008</c:v>
                </c:pt>
                <c:pt idx="3">
                  <c:v>Profit Margin (%)  2009</c:v>
                </c:pt>
              </c:strCache>
            </c:strRef>
          </c:cat>
          <c:val>
            <c:numRef>
              <c:f>'rovio sulake'!$AE$2:$AH$2</c:f>
              <c:numCache>
                <c:formatCode>0.00</c:formatCode>
                <c:ptCount val="4"/>
                <c:pt idx="0">
                  <c:v>-13.69</c:v>
                </c:pt>
                <c:pt idx="1">
                  <c:v>-10.53</c:v>
                </c:pt>
                <c:pt idx="2">
                  <c:v>0.66</c:v>
                </c:pt>
                <c:pt idx="3">
                  <c:v>-6.42</c:v>
                </c:pt>
              </c:numCache>
            </c:numRef>
          </c:val>
        </c:ser>
        <c:ser>
          <c:idx val="1"/>
          <c:order val="1"/>
          <c:tx>
            <c:strRef>
              <c:f>'rovio sulake'!$B$3</c:f>
              <c:strCache>
                <c:ptCount val="1"/>
                <c:pt idx="0">
                  <c:v>ROVIO MOBILE OY</c:v>
                </c:pt>
              </c:strCache>
            </c:strRef>
          </c:tx>
          <c:invertIfNegative val="0"/>
          <c:cat>
            <c:strRef>
              <c:f>'rovio sulake'!$AE$1:$AH$1</c:f>
              <c:strCache>
                <c:ptCount val="4"/>
                <c:pt idx="0">
                  <c:v>Profit Margin (%)  2006</c:v>
                </c:pt>
                <c:pt idx="1">
                  <c:v>Profit Margin (%)  2007</c:v>
                </c:pt>
                <c:pt idx="2">
                  <c:v>Profit Margin (%)  2008</c:v>
                </c:pt>
                <c:pt idx="3">
                  <c:v>Profit Margin (%)  2009</c:v>
                </c:pt>
              </c:strCache>
            </c:strRef>
          </c:cat>
          <c:val>
            <c:numRef>
              <c:f>'rovio sulake'!$AE$3:$AH$3</c:f>
              <c:numCache>
                <c:formatCode>0.0</c:formatCode>
                <c:ptCount val="4"/>
                <c:pt idx="0">
                  <c:v>-131.01604278074865</c:v>
                </c:pt>
                <c:pt idx="1">
                  <c:v>-21.7</c:v>
                </c:pt>
                <c:pt idx="2">
                  <c:v>-31.421446384039903</c:v>
                </c:pt>
                <c:pt idx="3">
                  <c:v>15.527950310559005</c:v>
                </c:pt>
              </c:numCache>
            </c:numRef>
          </c:val>
        </c:ser>
        <c:dLbls>
          <c:showLegendKey val="0"/>
          <c:showVal val="0"/>
          <c:showCatName val="0"/>
          <c:showSerName val="0"/>
          <c:showPercent val="0"/>
          <c:showBubbleSize val="0"/>
        </c:dLbls>
        <c:gapWidth val="150"/>
        <c:axId val="76518528"/>
        <c:axId val="76520064"/>
      </c:barChart>
      <c:catAx>
        <c:axId val="76518528"/>
        <c:scaling>
          <c:orientation val="minMax"/>
        </c:scaling>
        <c:delete val="0"/>
        <c:axPos val="b"/>
        <c:majorTickMark val="none"/>
        <c:minorTickMark val="none"/>
        <c:tickLblPos val="nextTo"/>
        <c:crossAx val="76520064"/>
        <c:crosses val="autoZero"/>
        <c:auto val="1"/>
        <c:lblAlgn val="ctr"/>
        <c:lblOffset val="100"/>
        <c:noMultiLvlLbl val="0"/>
      </c:catAx>
      <c:valAx>
        <c:axId val="76520064"/>
        <c:scaling>
          <c:orientation val="minMax"/>
        </c:scaling>
        <c:delete val="0"/>
        <c:axPos val="l"/>
        <c:majorGridlines/>
        <c:title>
          <c:tx>
            <c:rich>
              <a:bodyPr/>
              <a:lstStyle/>
              <a:p>
                <a:pPr>
                  <a:defRPr/>
                </a:pPr>
                <a:r>
                  <a:rPr lang="en-US"/>
                  <a:t>%</a:t>
                </a:r>
              </a:p>
            </c:rich>
          </c:tx>
          <c:layout/>
          <c:overlay val="0"/>
        </c:title>
        <c:numFmt formatCode="0.00" sourceLinked="1"/>
        <c:majorTickMark val="none"/>
        <c:minorTickMark val="none"/>
        <c:tickLblPos val="nextTo"/>
        <c:crossAx val="765185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Capital injections/ </a:t>
            </a:r>
          </a:p>
          <a:p>
            <a:pPr>
              <a:defRPr/>
            </a:pPr>
            <a:r>
              <a:rPr lang="en-US"/>
              <a:t>Turnover</a:t>
            </a:r>
          </a:p>
        </c:rich>
      </c:tx>
      <c:layout>
        <c:manualLayout>
          <c:xMode val="edge"/>
          <c:yMode val="edge"/>
          <c:x val="0.42432083397663528"/>
          <c:y val="2.6507620941020542E-2"/>
        </c:manualLayout>
      </c:layout>
      <c:overlay val="0"/>
    </c:title>
    <c:autoTitleDeleted val="0"/>
    <c:plotArea>
      <c:layout/>
      <c:barChart>
        <c:barDir val="col"/>
        <c:grouping val="clustered"/>
        <c:varyColors val="0"/>
        <c:ser>
          <c:idx val="0"/>
          <c:order val="0"/>
          <c:tx>
            <c:strRef>
              <c:f>'rovio sulake'!$B$2</c:f>
              <c:strCache>
                <c:ptCount val="1"/>
                <c:pt idx="0">
                  <c:v>SULAKE CORPORATION OY</c:v>
                </c:pt>
              </c:strCache>
            </c:strRef>
          </c:tx>
          <c:invertIfNegative val="0"/>
          <c:cat>
            <c:strRef>
              <c:f>'rovio sulake'!$AU$1:$AZ$1</c:f>
              <c:strCache>
                <c:ptCount val="6"/>
                <c:pt idx="0">
                  <c:v>PO injektiot/Liikevaihto 2004</c:v>
                </c:pt>
                <c:pt idx="1">
                  <c:v>PO injektiot/Liikevaihto 2005</c:v>
                </c:pt>
                <c:pt idx="2">
                  <c:v>PO injektiot/Liikevaihto 2006</c:v>
                </c:pt>
                <c:pt idx="3">
                  <c:v>PO injektiot/Liikevaihto 2007</c:v>
                </c:pt>
                <c:pt idx="4">
                  <c:v>PO injektiot/Liikevaihto 2008</c:v>
                </c:pt>
                <c:pt idx="5">
                  <c:v>PO injektiot/Liikevaihto 2009</c:v>
                </c:pt>
              </c:strCache>
            </c:strRef>
          </c:cat>
          <c:val>
            <c:numRef>
              <c:f>'rovio sulake'!$AU$2:$AZ$2</c:f>
              <c:numCache>
                <c:formatCode>0</c:formatCode>
                <c:ptCount val="6"/>
                <c:pt idx="0">
                  <c:v>1.0942030914068701</c:v>
                </c:pt>
                <c:pt idx="1">
                  <c:v>68.109704290328366</c:v>
                </c:pt>
                <c:pt idx="2">
                  <c:v>16.751506651913228</c:v>
                </c:pt>
                <c:pt idx="3">
                  <c:v>30.14161570646926</c:v>
                </c:pt>
                <c:pt idx="4">
                  <c:v>1.2985479872506196</c:v>
                </c:pt>
                <c:pt idx="5">
                  <c:v>8.9559367909883378E-2</c:v>
                </c:pt>
              </c:numCache>
            </c:numRef>
          </c:val>
        </c:ser>
        <c:ser>
          <c:idx val="1"/>
          <c:order val="1"/>
          <c:tx>
            <c:strRef>
              <c:f>'rovio sulake'!$B$3</c:f>
              <c:strCache>
                <c:ptCount val="1"/>
                <c:pt idx="0">
                  <c:v>ROVIO MOBILE OY</c:v>
                </c:pt>
              </c:strCache>
            </c:strRef>
          </c:tx>
          <c:invertIfNegative val="0"/>
          <c:cat>
            <c:strRef>
              <c:f>'rovio sulake'!$AU$1:$AZ$1</c:f>
              <c:strCache>
                <c:ptCount val="6"/>
                <c:pt idx="0">
                  <c:v>PO injektiot/Liikevaihto 2004</c:v>
                </c:pt>
                <c:pt idx="1">
                  <c:v>PO injektiot/Liikevaihto 2005</c:v>
                </c:pt>
                <c:pt idx="2">
                  <c:v>PO injektiot/Liikevaihto 2006</c:v>
                </c:pt>
                <c:pt idx="3">
                  <c:v>PO injektiot/Liikevaihto 2007</c:v>
                </c:pt>
                <c:pt idx="4">
                  <c:v>PO injektiot/Liikevaihto 2008</c:v>
                </c:pt>
                <c:pt idx="5">
                  <c:v>PO injektiot/Liikevaihto 2009</c:v>
                </c:pt>
              </c:strCache>
            </c:strRef>
          </c:cat>
          <c:val>
            <c:numRef>
              <c:f>'rovio sulake'!$AU$3:$AZ$3</c:f>
              <c:numCache>
                <c:formatCode>General</c:formatCode>
                <c:ptCount val="6"/>
                <c:pt idx="3" formatCode="0">
                  <c:v>47.557966367006188</c:v>
                </c:pt>
                <c:pt idx="4" formatCode="0">
                  <c:v>43.578553615960097</c:v>
                </c:pt>
                <c:pt idx="5" formatCode="0">
                  <c:v>0</c:v>
                </c:pt>
              </c:numCache>
            </c:numRef>
          </c:val>
        </c:ser>
        <c:dLbls>
          <c:showLegendKey val="0"/>
          <c:showVal val="0"/>
          <c:showCatName val="0"/>
          <c:showSerName val="0"/>
          <c:showPercent val="0"/>
          <c:showBubbleSize val="0"/>
        </c:dLbls>
        <c:gapWidth val="150"/>
        <c:axId val="101734272"/>
        <c:axId val="101735808"/>
      </c:barChart>
      <c:catAx>
        <c:axId val="101734272"/>
        <c:scaling>
          <c:orientation val="minMax"/>
        </c:scaling>
        <c:delete val="0"/>
        <c:axPos val="b"/>
        <c:majorTickMark val="none"/>
        <c:minorTickMark val="none"/>
        <c:tickLblPos val="nextTo"/>
        <c:crossAx val="101735808"/>
        <c:crosses val="autoZero"/>
        <c:auto val="1"/>
        <c:lblAlgn val="ctr"/>
        <c:lblOffset val="100"/>
        <c:noMultiLvlLbl val="0"/>
      </c:catAx>
      <c:valAx>
        <c:axId val="101735808"/>
        <c:scaling>
          <c:orientation val="minMax"/>
        </c:scaling>
        <c:delete val="0"/>
        <c:axPos val="l"/>
        <c:majorGridlines/>
        <c:title>
          <c:tx>
            <c:rich>
              <a:bodyPr/>
              <a:lstStyle/>
              <a:p>
                <a:pPr>
                  <a:defRPr/>
                </a:pPr>
                <a:r>
                  <a:rPr lang="en-US"/>
                  <a:t>%</a:t>
                </a:r>
              </a:p>
            </c:rich>
          </c:tx>
          <c:layout/>
          <c:overlay val="0"/>
        </c:title>
        <c:numFmt formatCode="0" sourceLinked="1"/>
        <c:majorTickMark val="none"/>
        <c:minorTickMark val="none"/>
        <c:tickLblPos val="nextTo"/>
        <c:crossAx val="10173427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a:t>
            </a:r>
            <a:r>
              <a:rPr lang="en-US" baseline="0" dirty="0" smtClean="0"/>
              <a:t> of Employees</a:t>
            </a:r>
            <a:endParaRPr lang="en-US" dirty="0"/>
          </a:p>
        </c:rich>
      </c:tx>
      <c:layout>
        <c:manualLayout>
          <c:xMode val="edge"/>
          <c:yMode val="edge"/>
          <c:x val="0.39240423550478781"/>
          <c:y val="4.0625786391534482E-2"/>
        </c:manualLayout>
      </c:layout>
      <c:overlay val="0"/>
    </c:title>
    <c:autoTitleDeleted val="0"/>
    <c:plotArea>
      <c:layout/>
      <c:barChart>
        <c:barDir val="col"/>
        <c:grouping val="clustered"/>
        <c:varyColors val="0"/>
        <c:ser>
          <c:idx val="0"/>
          <c:order val="0"/>
          <c:tx>
            <c:strRef>
              <c:f>'rovio sulake'!$B$2</c:f>
              <c:strCache>
                <c:ptCount val="1"/>
                <c:pt idx="0">
                  <c:v>SULAKE CORPORATION OY</c:v>
                </c:pt>
              </c:strCache>
            </c:strRef>
          </c:tx>
          <c:invertIfNegative val="0"/>
          <c:cat>
            <c:strRef>
              <c:f>'rovio sulake'!$Y$1:$AB$1</c:f>
              <c:strCache>
                <c:ptCount val="4"/>
                <c:pt idx="0">
                  <c:v>Employees 2006</c:v>
                </c:pt>
                <c:pt idx="1">
                  <c:v>Employees 2007</c:v>
                </c:pt>
                <c:pt idx="2">
                  <c:v>Employees 2008</c:v>
                </c:pt>
                <c:pt idx="3">
                  <c:v>Employees 2009</c:v>
                </c:pt>
              </c:strCache>
            </c:strRef>
          </c:cat>
          <c:val>
            <c:numRef>
              <c:f>'rovio sulake'!$Y$2:$AB$2</c:f>
              <c:numCache>
                <c:formatCode>0</c:formatCode>
                <c:ptCount val="4"/>
                <c:pt idx="0">
                  <c:v>255</c:v>
                </c:pt>
                <c:pt idx="1">
                  <c:v>299</c:v>
                </c:pt>
                <c:pt idx="2">
                  <c:v>277</c:v>
                </c:pt>
                <c:pt idx="3">
                  <c:v>299</c:v>
                </c:pt>
              </c:numCache>
            </c:numRef>
          </c:val>
        </c:ser>
        <c:ser>
          <c:idx val="1"/>
          <c:order val="1"/>
          <c:tx>
            <c:strRef>
              <c:f>'rovio sulake'!$B$3</c:f>
              <c:strCache>
                <c:ptCount val="1"/>
                <c:pt idx="0">
                  <c:v>ROVIO MOBILE OY</c:v>
                </c:pt>
              </c:strCache>
            </c:strRef>
          </c:tx>
          <c:invertIfNegative val="0"/>
          <c:cat>
            <c:strRef>
              <c:f>'rovio sulake'!$Y$1:$AB$1</c:f>
              <c:strCache>
                <c:ptCount val="4"/>
                <c:pt idx="0">
                  <c:v>Employees 2006</c:v>
                </c:pt>
                <c:pt idx="1">
                  <c:v>Employees 2007</c:v>
                </c:pt>
                <c:pt idx="2">
                  <c:v>Employees 2008</c:v>
                </c:pt>
                <c:pt idx="3">
                  <c:v>Employees 2009</c:v>
                </c:pt>
              </c:strCache>
            </c:strRef>
          </c:cat>
          <c:val>
            <c:numRef>
              <c:f>'rovio sulake'!$Y$3:$AB$3</c:f>
              <c:numCache>
                <c:formatCode>General</c:formatCode>
                <c:ptCount val="4"/>
                <c:pt idx="0">
                  <c:v>43</c:v>
                </c:pt>
                <c:pt idx="1">
                  <c:v>38</c:v>
                </c:pt>
                <c:pt idx="2">
                  <c:v>26</c:v>
                </c:pt>
              </c:numCache>
            </c:numRef>
          </c:val>
        </c:ser>
        <c:dLbls>
          <c:showLegendKey val="0"/>
          <c:showVal val="0"/>
          <c:showCatName val="0"/>
          <c:showSerName val="0"/>
          <c:showPercent val="0"/>
          <c:showBubbleSize val="0"/>
        </c:dLbls>
        <c:gapWidth val="150"/>
        <c:axId val="101767040"/>
        <c:axId val="101768576"/>
      </c:barChart>
      <c:catAx>
        <c:axId val="101767040"/>
        <c:scaling>
          <c:orientation val="minMax"/>
        </c:scaling>
        <c:delete val="0"/>
        <c:axPos val="b"/>
        <c:majorTickMark val="none"/>
        <c:minorTickMark val="none"/>
        <c:tickLblPos val="nextTo"/>
        <c:crossAx val="101768576"/>
        <c:crosses val="autoZero"/>
        <c:auto val="1"/>
        <c:lblAlgn val="ctr"/>
        <c:lblOffset val="100"/>
        <c:noMultiLvlLbl val="0"/>
      </c:catAx>
      <c:valAx>
        <c:axId val="101768576"/>
        <c:scaling>
          <c:orientation val="minMax"/>
        </c:scaling>
        <c:delete val="0"/>
        <c:axPos val="l"/>
        <c:majorGridlines/>
        <c:numFmt formatCode="0" sourceLinked="1"/>
        <c:majorTickMark val="none"/>
        <c:minorTickMark val="none"/>
        <c:tickLblPos val="nextTo"/>
        <c:crossAx val="10176704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2443E2-1F95-48E7-B9E6-CFBC288676E5}" type="datetimeFigureOut">
              <a:rPr lang="fi-FI" smtClean="0"/>
              <a:t>26.8.2011</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A6E743-8C99-468A-83DA-19A26B3894CF}" type="slidenum">
              <a:rPr lang="fi-FI" smtClean="0"/>
              <a:t>‹#›</a:t>
            </a:fld>
            <a:endParaRPr lang="fi-FI"/>
          </a:p>
        </p:txBody>
      </p:sp>
    </p:spTree>
    <p:extLst>
      <p:ext uri="{BB962C8B-B14F-4D97-AF65-F5344CB8AC3E}">
        <p14:creationId xmlns:p14="http://schemas.microsoft.com/office/powerpoint/2010/main" val="332182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A8431-F86F-4633-9676-CCED91AAD822}" type="datetimeFigureOut">
              <a:rPr lang="fi-FI" smtClean="0"/>
              <a:t>26.8.2011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C975A-41C6-41C8-AFB6-89C89F2F7D22}" type="slidenum">
              <a:rPr lang="fi-FI" smtClean="0"/>
              <a:t>‹#›</a:t>
            </a:fld>
            <a:endParaRPr lang="fi-FI"/>
          </a:p>
        </p:txBody>
      </p:sp>
    </p:spTree>
    <p:extLst>
      <p:ext uri="{BB962C8B-B14F-4D97-AF65-F5344CB8AC3E}">
        <p14:creationId xmlns:p14="http://schemas.microsoft.com/office/powerpoint/2010/main" val="380709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a:noFill/>
          <a:ln/>
        </p:spPr>
        <p:txBody>
          <a:bodyPr/>
          <a:lstStyle/>
          <a:p>
            <a:endParaRPr lang="de-DE"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58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84EAA-D08E-46B5-95B8-FBB46AA6094E}" type="slidenum">
              <a:rPr lang="en-US"/>
              <a:pPr/>
              <a:t>59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a:spcBef>
                <a:spcPct val="0"/>
              </a:spcBef>
            </a:pPr>
            <a:endParaRPr lang="fi-FI"/>
          </a:p>
        </p:txBody>
      </p:sp>
      <p:sp>
        <p:nvSpPr>
          <p:cNvPr id="30724" name="Slide Number Placeholder 3"/>
          <p:cNvSpPr>
            <a:spLocks noGrp="1"/>
          </p:cNvSpPr>
          <p:nvPr>
            <p:ph type="sldNum" sz="quarter" idx="5"/>
          </p:nvPr>
        </p:nvSpPr>
        <p:spPr bwMode="auto">
          <a:noFill/>
          <a:ln>
            <a:miter lim="800000"/>
            <a:headEnd/>
            <a:tailEnd/>
          </a:ln>
        </p:spPr>
        <p:txBody>
          <a:bodyPr/>
          <a:lstStyle/>
          <a:p>
            <a:fld id="{DB334CFA-1E25-6E4F-9E01-325772AF05B4}" type="slidenum">
              <a:rPr lang="fi-FI"/>
              <a:pPr/>
              <a:t>61</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62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63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FAFEB-779C-41DD-A374-F020690794C9}" type="slidenum">
              <a:rPr lang="en-US"/>
              <a:pPr/>
              <a:t>72</a:t>
            </a:fld>
            <a:endParaRPr lang="en-US"/>
          </a:p>
        </p:txBody>
      </p:sp>
      <p:sp>
        <p:nvSpPr>
          <p:cNvPr id="18434" name="Rectangle 2"/>
          <p:cNvSpPr>
            <a:spLocks noGrp="1" noRot="1" noChangeAspect="1" noChangeArrowheads="1" noTextEdit="1"/>
          </p:cNvSpPr>
          <p:nvPr>
            <p:ph type="sldImg"/>
          </p:nvPr>
        </p:nvSpPr>
        <p:spPr>
          <a:xfrm>
            <a:off x="1146175" y="687388"/>
            <a:ext cx="4567238" cy="3425825"/>
          </a:xfrm>
          <a:ln/>
        </p:spPr>
      </p:sp>
      <p:sp>
        <p:nvSpPr>
          <p:cNvPr id="18435" name="Rectangle 3"/>
          <p:cNvSpPr>
            <a:spLocks noGrp="1" noChangeArrowheads="1"/>
          </p:cNvSpPr>
          <p:nvPr>
            <p:ph type="body" idx="1"/>
          </p:nvPr>
        </p:nvSpPr>
        <p:spPr>
          <a:xfrm>
            <a:off x="914186" y="4342453"/>
            <a:ext cx="5029635" cy="4115824"/>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32F5B-5535-4A69-8C7D-7B33A0AB6EAE}" type="slidenum">
              <a:rPr lang="fi-FI"/>
              <a:pPr/>
              <a:t>75</a:t>
            </a:fld>
            <a:endParaRPr lang="fi-FI"/>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76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77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78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79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86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14E47D8-65E2-4D5E-9CB9-C434E5C08169}" type="slidenum">
              <a:rPr lang="en-GB" smtClean="0"/>
              <a:pPr/>
              <a:t>87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16518-661A-4898-B855-9154EE33F74E}" type="slidenum">
              <a:rPr lang="en-US"/>
              <a:pPr/>
              <a:t>90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E8D3E-5950-4CB4-9000-420545138A70}" type="slidenum">
              <a:rPr lang="en-US"/>
              <a:pPr/>
              <a:t>91</a:t>
            </a:fld>
            <a:endParaRPr lang="en-US"/>
          </a:p>
        </p:txBody>
      </p:sp>
      <p:sp>
        <p:nvSpPr>
          <p:cNvPr id="20482" name="Rectangle 2"/>
          <p:cNvSpPr>
            <a:spLocks noGrp="1" noRot="1" noChangeAspect="1" noChangeArrowheads="1" noTextEdit="1"/>
          </p:cNvSpPr>
          <p:nvPr>
            <p:ph type="sldImg"/>
          </p:nvPr>
        </p:nvSpPr>
        <p:spPr>
          <a:xfrm>
            <a:off x="1146175" y="687389"/>
            <a:ext cx="4567238" cy="3425825"/>
          </a:xfrm>
          <a:ln/>
        </p:spPr>
      </p:sp>
      <p:sp>
        <p:nvSpPr>
          <p:cNvPr id="20483" name="Rectangle 3"/>
          <p:cNvSpPr>
            <a:spLocks noGrp="1" noChangeArrowheads="1"/>
          </p:cNvSpPr>
          <p:nvPr>
            <p:ph type="body" idx="1"/>
          </p:nvPr>
        </p:nvSpPr>
        <p:spPr>
          <a:xfrm>
            <a:off x="914186" y="4343916"/>
            <a:ext cx="5029635" cy="4114361"/>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92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D8A45F1-2E35-4116-88B0-C7AE55C2ADAC}"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D8A45F1-2E35-4116-88B0-C7AE55C2ADAC}"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3F0DDBA-8938-514B-8374-70DB696E367D}" type="slidenum">
              <a:rPr lang="fi-FI" sz="1200"/>
              <a:pPr/>
              <a:t>35</a:t>
            </a:fld>
            <a:endParaRPr lang="fi-FI"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40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56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a:p>
        </p:txBody>
      </p:sp>
      <p:sp>
        <p:nvSpPr>
          <p:cNvPr id="4" name="Slide Number Placeholder 3"/>
          <p:cNvSpPr>
            <a:spLocks noGrp="1"/>
          </p:cNvSpPr>
          <p:nvPr>
            <p:ph type="sldNum" sz="quarter" idx="10"/>
          </p:nvPr>
        </p:nvSpPr>
        <p:spPr/>
        <p:txBody>
          <a:bodyPr/>
          <a:lstStyle/>
          <a:p>
            <a:fld id="{C14E47D8-65E2-4D5E-9CB9-C434E5C08169}" type="slidenum">
              <a:rPr lang="en-GB" smtClean="0"/>
              <a:pPr/>
              <a:t>57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27639" y="539750"/>
            <a:ext cx="7307874" cy="7191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27638" y="1619250"/>
            <a:ext cx="3582866"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51182" y="1619250"/>
            <a:ext cx="3584331" cy="4498975"/>
          </a:xfrm>
        </p:spPr>
        <p:txBody>
          <a:bodyPr/>
          <a:lstStyle/>
          <a:p>
            <a:pPr lvl="0"/>
            <a:endParaRPr lang="en-US" noProof="0" smtClean="0"/>
          </a:p>
        </p:txBody>
      </p:sp>
      <p:sp>
        <p:nvSpPr>
          <p:cNvPr id="5" name="Date Placeholder 4"/>
          <p:cNvSpPr>
            <a:spLocks noGrp="1" noChangeArrowheads="1"/>
          </p:cNvSpPr>
          <p:nvPr>
            <p:ph type="dt" sz="half" idx="10"/>
          </p:nvPr>
        </p:nvSpPr>
        <p:spPr>
          <a:xfrm>
            <a:off x="1327639" y="6297613"/>
            <a:ext cx="1329104" cy="304800"/>
          </a:xfrm>
          <a:prstGeom prst="rect">
            <a:avLst/>
          </a:prstGeom>
          <a:ln/>
        </p:spPr>
        <p:txBody>
          <a:bodyPr/>
          <a:lstStyle>
            <a:lvl1pPr>
              <a:defRPr/>
            </a:lvl1pPr>
          </a:lstStyle>
          <a:p>
            <a:fld id="{B5E08BC6-6BAB-654E-AC41-F808F9B3B391}" type="datetime1">
              <a:rPr lang="fi-FI"/>
              <a:pPr/>
              <a:t>26.8.2011</a:t>
            </a:fld>
            <a:endParaRPr lang="fi-FI"/>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i-FI"/>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5EFAF30A-8726-9E40-878F-D50808A21B7D}" type="slidenum">
              <a:rPr lang="fi-FI"/>
              <a:pPr/>
              <a:t>‹#›</a:t>
            </a:fld>
            <a:endParaRPr lang="fi-FI"/>
          </a:p>
        </p:txBody>
      </p:sp>
    </p:spTree>
    <p:extLst>
      <p:ext uri="{BB962C8B-B14F-4D97-AF65-F5344CB8AC3E}">
        <p14:creationId xmlns:p14="http://schemas.microsoft.com/office/powerpoint/2010/main" val="3771238427"/>
      </p:ext>
    </p:extLst>
  </p:cSld>
  <p:clrMapOvr>
    <a:masterClrMapping/>
  </p:clrMapOvr>
  <p:transition spd="med">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B743D5-E805-2A44-B912-6B98FDBD7C44}"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32A55-4E6D-884C-90D7-2F298B72D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743D5-E805-2A44-B912-6B98FDBD7C44}" type="datetimeFigureOut">
              <a:rPr lang="en-US" smtClean="0"/>
              <a:pPr/>
              <a:t>8/26/2011</a:t>
            </a:fld>
            <a:r>
              <a:rPr lang="en-US" dirty="0" smtClean="0"/>
              <a:t>                 </a:t>
            </a:r>
            <a:fld id="{DD732A55-4E6D-884C-90D7-2F298B72D4DD}" type="slidenum">
              <a:rPr lang="en-US" smtClean="0"/>
              <a:pPr/>
              <a:t>‹#›</a:t>
            </a:fld>
            <a:endParaRPr lang="en-US" dirty="0"/>
          </a:p>
        </p:txBody>
      </p:sp>
      <p:pic>
        <p:nvPicPr>
          <p:cNvPr id="7" name="Picture 6"/>
          <p:cNvPicPr>
            <a:picLocks noChangeAspect="1"/>
          </p:cNvPicPr>
          <p:nvPr/>
        </p:nvPicPr>
        <p:blipFill>
          <a:blip r:embed="rId14"/>
          <a:stretch>
            <a:fillRect/>
          </a:stretch>
        </p:blipFill>
        <p:spPr>
          <a:xfrm>
            <a:off x="577035" y="6269505"/>
            <a:ext cx="1371600" cy="384546"/>
          </a:xfrm>
          <a:prstGeom prst="rect">
            <a:avLst/>
          </a:prstGeom>
        </p:spPr>
      </p:pic>
      <p:cxnSp>
        <p:nvCxnSpPr>
          <p:cNvPr id="9" name="Straight Connector 8"/>
          <p:cNvCxnSpPr/>
          <p:nvPr/>
        </p:nvCxnSpPr>
        <p:spPr>
          <a:xfrm>
            <a:off x="424634" y="6159361"/>
            <a:ext cx="8229600" cy="1588"/>
          </a:xfrm>
          <a:prstGeom prst="line">
            <a:avLst/>
          </a:prstGeom>
          <a:ln>
            <a:solidFill>
              <a:srgbClr val="E9A400"/>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blogs.wsj.com/digits/2011/08/24/steve-jobss-best-quote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3ep.eu/"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emeraldinsight.com/Insight/ViewContentServlet?Filename=Published/EmeraldFullTextArticle/Articles/2610330103.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oreintelligentlife.com/story/age-mass-intelligence"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Untertitel 5"/>
          <p:cNvSpPr>
            <a:spLocks noGrp="1"/>
          </p:cNvSpPr>
          <p:nvPr>
            <p:ph type="subTitle" idx="4294967295"/>
          </p:nvPr>
        </p:nvSpPr>
        <p:spPr>
          <a:xfrm>
            <a:off x="0" y="3971925"/>
            <a:ext cx="4564063" cy="2087563"/>
          </a:xfrm>
        </p:spPr>
        <p:txBody>
          <a:bodyPr/>
          <a:lstStyle/>
          <a:p>
            <a:pPr>
              <a:spcBef>
                <a:spcPct val="20000"/>
              </a:spcBef>
              <a:buClr>
                <a:srgbClr val="5CC3E4"/>
              </a:buClr>
            </a:pPr>
            <a:endParaRPr lang="it-IT" sz="1800" dirty="0" smtClean="0">
              <a:latin typeface="Calibri" pitchFamily="34" charset="0"/>
              <a:ea typeface="ＭＳ Ｐゴシック" pitchFamily="34" charset="-128"/>
            </a:endParaRPr>
          </a:p>
          <a:p>
            <a:pPr>
              <a:spcBef>
                <a:spcPct val="20000"/>
              </a:spcBef>
              <a:buClr>
                <a:srgbClr val="5CC3E4"/>
              </a:buClr>
            </a:pPr>
            <a:endParaRPr lang="fr-FR" sz="1800" dirty="0">
              <a:latin typeface="Calibri" pitchFamily="34" charset="0"/>
              <a:ea typeface="ＭＳ Ｐゴシック" pitchFamily="34" charset="-128"/>
            </a:endParaRPr>
          </a:p>
          <a:p>
            <a:pPr>
              <a:spcBef>
                <a:spcPct val="20000"/>
              </a:spcBef>
              <a:buClr>
                <a:srgbClr val="5CC3E4"/>
              </a:buClr>
            </a:pPr>
            <a:endParaRPr lang="fr-FR" sz="1800" dirty="0">
              <a:latin typeface="Calibri" pitchFamily="34" charset="0"/>
              <a:ea typeface="ＭＳ Ｐゴシック" pitchFamily="34" charset="-128"/>
            </a:endParaRPr>
          </a:p>
          <a:p>
            <a:pPr>
              <a:spcBef>
                <a:spcPct val="20000"/>
              </a:spcBef>
              <a:buClr>
                <a:srgbClr val="5CC3E4"/>
              </a:buClr>
            </a:pPr>
            <a:endParaRPr lang="fr-FR" sz="1800" dirty="0">
              <a:latin typeface="Calibri" pitchFamily="34" charset="0"/>
              <a:ea typeface="ＭＳ Ｐゴシック" pitchFamily="34" charset="-128"/>
            </a:endParaRPr>
          </a:p>
          <a:p>
            <a:pPr>
              <a:spcBef>
                <a:spcPct val="20000"/>
              </a:spcBef>
              <a:buClr>
                <a:srgbClr val="5CC3E4"/>
              </a:buClr>
            </a:pPr>
            <a:endParaRPr lang="fr-FR" sz="1800" dirty="0">
              <a:latin typeface="Calibri" pitchFamily="34" charset="0"/>
              <a:ea typeface="ＭＳ Ｐゴシック" pitchFamily="34" charset="-128"/>
            </a:endParaRPr>
          </a:p>
          <a:p>
            <a:pPr>
              <a:spcBef>
                <a:spcPct val="20000"/>
              </a:spcBef>
              <a:buClr>
                <a:srgbClr val="5CC3E4"/>
              </a:buClr>
            </a:pPr>
            <a:endParaRPr lang="it-IT" sz="1800" dirty="0">
              <a:latin typeface="Calibri" pitchFamily="34" charset="0"/>
              <a:ea typeface="ＭＳ Ｐゴシック" pitchFamily="34" charset="-128"/>
            </a:endParaRPr>
          </a:p>
          <a:p>
            <a:endParaRPr lang="de-DE" sz="1800" dirty="0">
              <a:ea typeface="ＭＳ Ｐゴシック" pitchFamily="34" charset="-128"/>
            </a:endParaRPr>
          </a:p>
          <a:p>
            <a:endParaRPr lang="de-DE" sz="1800" dirty="0">
              <a:ea typeface="ＭＳ Ｐゴシック" pitchFamily="34" charset="-128"/>
            </a:endParaRPr>
          </a:p>
        </p:txBody>
      </p:sp>
      <p:sp>
        <p:nvSpPr>
          <p:cNvPr id="2" name="TextBox 1"/>
          <p:cNvSpPr txBox="1"/>
          <p:nvPr/>
        </p:nvSpPr>
        <p:spPr>
          <a:xfrm>
            <a:off x="954036" y="2204864"/>
            <a:ext cx="6996852" cy="1200329"/>
          </a:xfrm>
          <a:prstGeom prst="rect">
            <a:avLst/>
          </a:prstGeom>
          <a:noFill/>
          <a:ln>
            <a:solidFill>
              <a:srgbClr val="00B0F0"/>
            </a:solidFill>
          </a:ln>
        </p:spPr>
        <p:txBody>
          <a:bodyPr wrap="none" rtlCol="0">
            <a:spAutoFit/>
          </a:bodyPr>
          <a:lstStyle/>
          <a:p>
            <a:pPr algn="ctr"/>
            <a:r>
              <a:rPr lang="fi-FI" sz="3600" dirty="0" smtClean="0"/>
              <a:t>ENTREPRENEURSHIP &amp; INNOVATION</a:t>
            </a:r>
          </a:p>
          <a:p>
            <a:pPr algn="ctr"/>
            <a:r>
              <a:rPr lang="fi-FI" sz="3600" dirty="0" smtClean="0"/>
              <a:t>STARTING-UP &amp; GROWTH</a:t>
            </a:r>
            <a:endParaRPr lang="fi-FI" sz="3600" dirty="0"/>
          </a:p>
        </p:txBody>
      </p:sp>
      <p:sp>
        <p:nvSpPr>
          <p:cNvPr id="3" name="TextBox 2"/>
          <p:cNvSpPr txBox="1"/>
          <p:nvPr/>
        </p:nvSpPr>
        <p:spPr>
          <a:xfrm>
            <a:off x="2507682" y="4365104"/>
            <a:ext cx="3360985" cy="954107"/>
          </a:xfrm>
          <a:prstGeom prst="rect">
            <a:avLst/>
          </a:prstGeom>
          <a:noFill/>
        </p:spPr>
        <p:txBody>
          <a:bodyPr wrap="none" rtlCol="0">
            <a:spAutoFit/>
          </a:bodyPr>
          <a:lstStyle/>
          <a:p>
            <a:pPr algn="ctr"/>
            <a:r>
              <a:rPr lang="fi-FI" sz="1400" dirty="0" smtClean="0"/>
              <a:t>Antti Paasio</a:t>
            </a:r>
          </a:p>
          <a:p>
            <a:pPr algn="ctr"/>
            <a:r>
              <a:rPr lang="fi-FI" sz="1400" dirty="0" smtClean="0"/>
              <a:t>Professor of Entrepreneurship and Business</a:t>
            </a:r>
          </a:p>
          <a:p>
            <a:pPr algn="ctr"/>
            <a:r>
              <a:rPr lang="fi-FI" sz="1400" dirty="0" smtClean="0"/>
              <a:t>BID/UTU</a:t>
            </a:r>
          </a:p>
          <a:p>
            <a:pPr algn="ctr"/>
            <a:r>
              <a:rPr lang="fi-FI" sz="1400" dirty="0" smtClean="0"/>
              <a:t>25.8.2011</a:t>
            </a:r>
            <a:endParaRPr lang="fi-FI" sz="1400" dirty="0"/>
          </a:p>
        </p:txBody>
      </p:sp>
    </p:spTree>
    <p:extLst>
      <p:ext uri="{BB962C8B-B14F-4D97-AF65-F5344CB8AC3E}">
        <p14:creationId xmlns:p14="http://schemas.microsoft.com/office/powerpoint/2010/main" val="1758699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52400"/>
            <a:ext cx="8229600" cy="540296"/>
          </a:xfrm>
        </p:spPr>
        <p:txBody>
          <a:bodyPr>
            <a:normAutofit/>
          </a:bodyPr>
          <a:lstStyle/>
          <a:p>
            <a:pPr algn="l"/>
            <a:r>
              <a:rPr lang="fi-FI" sz="2600" b="1" dirty="0" smtClean="0">
                <a:solidFill>
                  <a:srgbClr val="1F497D"/>
                </a:solidFill>
                <a:effectLst>
                  <a:outerShdw blurRad="38100" dist="38100" dir="2700000" algn="tl">
                    <a:srgbClr val="000000">
                      <a:alpha val="43137"/>
                    </a:srgbClr>
                  </a:outerShdw>
                </a:effectLst>
                <a:latin typeface="Arial"/>
                <a:cs typeface="Arial"/>
              </a:rPr>
              <a:t>Entrepreneurship</a:t>
            </a:r>
            <a:r>
              <a:rPr lang="fi-FI" sz="2600" b="1" dirty="0" smtClean="0">
                <a:solidFill>
                  <a:srgbClr val="1F497D"/>
                </a:solidFill>
                <a:latin typeface="Arial"/>
                <a:cs typeface="Arial"/>
              </a:rPr>
              <a:t> is multidisciplinary</a:t>
            </a:r>
            <a:endParaRPr lang="en-US" sz="2600" b="1" dirty="0">
              <a:solidFill>
                <a:srgbClr val="1F497D"/>
              </a:solidFill>
              <a:latin typeface="Arial"/>
              <a:cs typeface="Arial"/>
            </a:endParaRPr>
          </a:p>
        </p:txBody>
      </p:sp>
      <p:sp>
        <p:nvSpPr>
          <p:cNvPr id="59397" name="Oval 5"/>
          <p:cNvSpPr>
            <a:spLocks noChangeArrowheads="1"/>
          </p:cNvSpPr>
          <p:nvPr/>
        </p:nvSpPr>
        <p:spPr bwMode="auto">
          <a:xfrm>
            <a:off x="844352" y="1752600"/>
            <a:ext cx="3962400" cy="2286000"/>
          </a:xfrm>
          <a:prstGeom prst="ellipse">
            <a:avLst/>
          </a:prstGeom>
          <a:noFill/>
          <a:ln w="9525">
            <a:solidFill>
              <a:schemeClr val="tx1"/>
            </a:solidFill>
            <a:round/>
            <a:headEnd/>
            <a:tailEnd/>
          </a:ln>
          <a:effectLst/>
        </p:spPr>
        <p:txBody>
          <a:bodyPr wrap="none" anchor="ctr"/>
          <a:lstStyle/>
          <a:p>
            <a:endParaRPr lang="en-US"/>
          </a:p>
        </p:txBody>
      </p:sp>
      <p:sp>
        <p:nvSpPr>
          <p:cNvPr id="59398" name="Oval 6"/>
          <p:cNvSpPr>
            <a:spLocks noChangeArrowheads="1"/>
          </p:cNvSpPr>
          <p:nvPr/>
        </p:nvSpPr>
        <p:spPr bwMode="auto">
          <a:xfrm>
            <a:off x="2977952" y="1676400"/>
            <a:ext cx="4267200" cy="2362200"/>
          </a:xfrm>
          <a:prstGeom prst="ellipse">
            <a:avLst/>
          </a:prstGeom>
          <a:noFill/>
          <a:ln w="9525">
            <a:solidFill>
              <a:schemeClr val="tx1"/>
            </a:solidFill>
            <a:round/>
            <a:headEnd/>
            <a:tailEnd/>
          </a:ln>
          <a:effectLst/>
        </p:spPr>
        <p:txBody>
          <a:bodyPr wrap="none" anchor="ctr"/>
          <a:lstStyle/>
          <a:p>
            <a:endParaRPr lang="en-US"/>
          </a:p>
        </p:txBody>
      </p:sp>
      <p:sp>
        <p:nvSpPr>
          <p:cNvPr id="59399" name="Oval 7"/>
          <p:cNvSpPr>
            <a:spLocks noChangeArrowheads="1"/>
          </p:cNvSpPr>
          <p:nvPr/>
        </p:nvSpPr>
        <p:spPr bwMode="auto">
          <a:xfrm>
            <a:off x="2063552" y="2514600"/>
            <a:ext cx="3962400" cy="3048000"/>
          </a:xfrm>
          <a:prstGeom prst="ellipse">
            <a:avLst/>
          </a:prstGeom>
          <a:noFill/>
          <a:ln w="9525">
            <a:solidFill>
              <a:schemeClr val="tx1"/>
            </a:solidFill>
            <a:round/>
            <a:headEnd/>
            <a:tailEnd/>
          </a:ln>
          <a:effectLst/>
        </p:spPr>
        <p:txBody>
          <a:bodyPr wrap="none" anchor="ctr"/>
          <a:lstStyle/>
          <a:p>
            <a:endParaRPr lang="en-US"/>
          </a:p>
        </p:txBody>
      </p:sp>
      <p:sp>
        <p:nvSpPr>
          <p:cNvPr id="59400" name="Text Box 8"/>
          <p:cNvSpPr txBox="1">
            <a:spLocks noChangeArrowheads="1"/>
          </p:cNvSpPr>
          <p:nvPr/>
        </p:nvSpPr>
        <p:spPr bwMode="auto">
          <a:xfrm>
            <a:off x="1205494" y="2314545"/>
            <a:ext cx="1602618" cy="400110"/>
          </a:xfrm>
          <a:prstGeom prst="rect">
            <a:avLst/>
          </a:prstGeom>
          <a:noFill/>
          <a:ln w="9525">
            <a:noFill/>
            <a:miter lim="800000"/>
            <a:headEnd/>
            <a:tailEnd/>
          </a:ln>
          <a:effectLst/>
        </p:spPr>
        <p:txBody>
          <a:bodyPr wrap="none">
            <a:spAutoFit/>
          </a:bodyPr>
          <a:lstStyle/>
          <a:p>
            <a:r>
              <a:rPr lang="en-US" sz="2000" b="1" dirty="0" smtClean="0"/>
              <a:t>PSYCHOLOGY</a:t>
            </a:r>
            <a:endParaRPr lang="en-US" sz="2000" b="1" dirty="0"/>
          </a:p>
        </p:txBody>
      </p:sp>
      <p:sp>
        <p:nvSpPr>
          <p:cNvPr id="59401" name="Text Box 9"/>
          <p:cNvSpPr txBox="1">
            <a:spLocks noChangeArrowheads="1"/>
          </p:cNvSpPr>
          <p:nvPr/>
        </p:nvSpPr>
        <p:spPr bwMode="auto">
          <a:xfrm>
            <a:off x="5272797" y="2347943"/>
            <a:ext cx="1506310" cy="400110"/>
          </a:xfrm>
          <a:prstGeom prst="rect">
            <a:avLst/>
          </a:prstGeom>
          <a:noFill/>
          <a:ln w="9525">
            <a:noFill/>
            <a:miter lim="800000"/>
            <a:headEnd/>
            <a:tailEnd/>
          </a:ln>
          <a:effectLst/>
        </p:spPr>
        <p:txBody>
          <a:bodyPr wrap="none">
            <a:spAutoFit/>
          </a:bodyPr>
          <a:lstStyle/>
          <a:p>
            <a:r>
              <a:rPr lang="en-US" sz="2000" b="1" dirty="0" smtClean="0"/>
              <a:t>ECONOMICS</a:t>
            </a:r>
            <a:endParaRPr lang="en-US" sz="2000" b="1" dirty="0"/>
          </a:p>
        </p:txBody>
      </p:sp>
      <p:sp>
        <p:nvSpPr>
          <p:cNvPr id="59402" name="Text Box 10"/>
          <p:cNvSpPr txBox="1">
            <a:spLocks noChangeArrowheads="1"/>
          </p:cNvSpPr>
          <p:nvPr/>
        </p:nvSpPr>
        <p:spPr bwMode="auto">
          <a:xfrm>
            <a:off x="2488342" y="4343400"/>
            <a:ext cx="3031792" cy="707886"/>
          </a:xfrm>
          <a:prstGeom prst="rect">
            <a:avLst/>
          </a:prstGeom>
          <a:noFill/>
          <a:ln w="9525">
            <a:noFill/>
            <a:miter lim="800000"/>
            <a:headEnd/>
            <a:tailEnd/>
          </a:ln>
          <a:effectLst/>
        </p:spPr>
        <p:txBody>
          <a:bodyPr wrap="none">
            <a:spAutoFit/>
          </a:bodyPr>
          <a:lstStyle/>
          <a:p>
            <a:pPr algn="ctr"/>
            <a:r>
              <a:rPr lang="en-US" sz="2000" b="1" dirty="0" smtClean="0"/>
              <a:t>SOCIOLOGY</a:t>
            </a:r>
            <a:endParaRPr lang="en-US" sz="2000" b="1" dirty="0"/>
          </a:p>
          <a:p>
            <a:pPr algn="ctr"/>
            <a:r>
              <a:rPr lang="en-US" sz="2000" b="1" dirty="0" smtClean="0"/>
              <a:t>SOCIAL PSYCHOLOGY</a:t>
            </a:r>
            <a:endParaRPr lang="en-US" sz="2000" b="1" dirty="0"/>
          </a:p>
        </p:txBody>
      </p:sp>
      <p:sp>
        <p:nvSpPr>
          <p:cNvPr id="59403" name="Text Box 11"/>
          <p:cNvSpPr txBox="1">
            <a:spLocks noChangeArrowheads="1"/>
          </p:cNvSpPr>
          <p:nvPr/>
        </p:nvSpPr>
        <p:spPr bwMode="auto">
          <a:xfrm>
            <a:off x="3130352" y="2714655"/>
            <a:ext cx="1358064" cy="707886"/>
          </a:xfrm>
          <a:prstGeom prst="rect">
            <a:avLst/>
          </a:prstGeom>
          <a:noFill/>
          <a:ln w="9525">
            <a:noFill/>
            <a:miter lim="800000"/>
            <a:headEnd/>
            <a:tailEnd/>
          </a:ln>
          <a:effectLst/>
        </p:spPr>
        <p:txBody>
          <a:bodyPr wrap="none">
            <a:spAutoFit/>
          </a:bodyPr>
          <a:lstStyle/>
          <a:p>
            <a:r>
              <a:rPr lang="en-US" sz="2000" b="1" dirty="0" smtClean="0">
                <a:effectLst>
                  <a:outerShdw blurRad="38100" dist="38100" dir="2700000" algn="tl">
                    <a:srgbClr val="000000">
                      <a:alpha val="43137"/>
                    </a:srgbClr>
                  </a:outerShdw>
                </a:effectLst>
              </a:rPr>
              <a:t>ENTREPRE-</a:t>
            </a:r>
          </a:p>
          <a:p>
            <a:r>
              <a:rPr lang="en-US" sz="2000" b="1" dirty="0" smtClean="0">
                <a:effectLst>
                  <a:outerShdw blurRad="38100" dist="38100" dir="2700000" algn="tl">
                    <a:srgbClr val="000000">
                      <a:alpha val="43137"/>
                    </a:srgbClr>
                  </a:outerShdw>
                </a:effectLst>
              </a:rPr>
              <a:t>NEURSHIP</a:t>
            </a:r>
            <a:endParaRPr lang="en-US" sz="2000" dirty="0">
              <a:effectLst>
                <a:outerShdw blurRad="38100" dist="38100" dir="2700000" algn="tl">
                  <a:srgbClr val="000000">
                    <a:alpha val="43137"/>
                  </a:srgbClr>
                </a:outerShdw>
              </a:effectLst>
            </a:endParaRPr>
          </a:p>
        </p:txBody>
      </p:sp>
      <p:sp>
        <p:nvSpPr>
          <p:cNvPr id="59404" name="Line 12"/>
          <p:cNvSpPr>
            <a:spLocks noChangeShapeType="1"/>
          </p:cNvSpPr>
          <p:nvPr/>
        </p:nvSpPr>
        <p:spPr bwMode="auto">
          <a:xfrm flipH="1">
            <a:off x="1377752" y="4800600"/>
            <a:ext cx="762000" cy="381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59405" name="Text Box 13"/>
          <p:cNvSpPr txBox="1">
            <a:spLocks noChangeArrowheads="1"/>
          </p:cNvSpPr>
          <p:nvPr/>
        </p:nvSpPr>
        <p:spPr bwMode="auto">
          <a:xfrm>
            <a:off x="539552" y="5260975"/>
            <a:ext cx="1728192" cy="400110"/>
          </a:xfrm>
          <a:prstGeom prst="rect">
            <a:avLst/>
          </a:prstGeom>
          <a:solidFill>
            <a:srgbClr val="FFFF00"/>
          </a:solidFill>
          <a:ln w="9525">
            <a:noFill/>
            <a:miter lim="800000"/>
            <a:headEnd/>
            <a:tailEnd/>
          </a:ln>
          <a:effectLst/>
        </p:spPr>
        <p:txBody>
          <a:bodyPr wrap="square">
            <a:spAutoFit/>
          </a:bodyPr>
          <a:lstStyle/>
          <a:p>
            <a:r>
              <a:rPr lang="en-US" sz="2000" b="1" dirty="0" smtClean="0"/>
              <a:t>PEDAGOGY</a:t>
            </a:r>
            <a:endParaRPr lang="en-US" sz="2000" b="1" dirty="0"/>
          </a:p>
        </p:txBody>
      </p:sp>
      <p:sp>
        <p:nvSpPr>
          <p:cNvPr id="59406" name="Text Box 14"/>
          <p:cNvSpPr txBox="1">
            <a:spLocks noChangeArrowheads="1"/>
          </p:cNvSpPr>
          <p:nvPr/>
        </p:nvSpPr>
        <p:spPr bwMode="auto">
          <a:xfrm>
            <a:off x="5797352" y="5718175"/>
            <a:ext cx="1870992" cy="400110"/>
          </a:xfrm>
          <a:prstGeom prst="rect">
            <a:avLst/>
          </a:prstGeom>
          <a:solidFill>
            <a:srgbClr val="FFFF00"/>
          </a:solidFill>
          <a:ln w="9525">
            <a:noFill/>
            <a:miter lim="800000"/>
            <a:headEnd/>
            <a:tailEnd/>
          </a:ln>
          <a:effectLst/>
        </p:spPr>
        <p:txBody>
          <a:bodyPr wrap="square">
            <a:spAutoFit/>
          </a:bodyPr>
          <a:lstStyle/>
          <a:p>
            <a:r>
              <a:rPr lang="en-US" sz="2000" dirty="0" smtClean="0"/>
              <a:t>PHILOSOPHY</a:t>
            </a:r>
            <a:endParaRPr lang="en-US" sz="2000" dirty="0"/>
          </a:p>
        </p:txBody>
      </p:sp>
      <p:sp>
        <p:nvSpPr>
          <p:cNvPr id="59407" name="Line 15"/>
          <p:cNvSpPr>
            <a:spLocks noChangeShapeType="1"/>
          </p:cNvSpPr>
          <p:nvPr/>
        </p:nvSpPr>
        <p:spPr bwMode="auto">
          <a:xfrm>
            <a:off x="5644952" y="5181600"/>
            <a:ext cx="457200" cy="533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6" name="TextBox 15"/>
          <p:cNvSpPr txBox="1"/>
          <p:nvPr/>
        </p:nvSpPr>
        <p:spPr>
          <a:xfrm>
            <a:off x="6164427" y="4423372"/>
            <a:ext cx="2223997" cy="646331"/>
          </a:xfrm>
          <a:prstGeom prst="rect">
            <a:avLst/>
          </a:prstGeom>
          <a:solidFill>
            <a:srgbClr val="FFFF00"/>
          </a:solidFill>
        </p:spPr>
        <p:txBody>
          <a:bodyPr wrap="square" rtlCol="0">
            <a:spAutoFit/>
          </a:bodyPr>
          <a:lstStyle/>
          <a:p>
            <a:r>
              <a:rPr lang="en-GB" dirty="0" smtClean="0"/>
              <a:t>BUSINESS ECONOMICS</a:t>
            </a:r>
            <a:endParaRPr lang="en-GB" dirty="0"/>
          </a:p>
        </p:txBody>
      </p:sp>
      <p:sp>
        <p:nvSpPr>
          <p:cNvPr id="17" name="TextBox 16"/>
          <p:cNvSpPr txBox="1"/>
          <p:nvPr/>
        </p:nvSpPr>
        <p:spPr>
          <a:xfrm>
            <a:off x="5749788" y="1165870"/>
            <a:ext cx="611642" cy="369332"/>
          </a:xfrm>
          <a:prstGeom prst="rect">
            <a:avLst/>
          </a:prstGeom>
          <a:solidFill>
            <a:srgbClr val="FFFF00"/>
          </a:solidFill>
        </p:spPr>
        <p:txBody>
          <a:bodyPr wrap="none" rtlCol="0">
            <a:spAutoFit/>
          </a:bodyPr>
          <a:lstStyle/>
          <a:p>
            <a:r>
              <a:rPr lang="en-GB" dirty="0" smtClean="0"/>
              <a:t>LAW</a:t>
            </a:r>
            <a:endParaRPr lang="en-GB" dirty="0"/>
          </a:p>
        </p:txBody>
      </p:sp>
      <p:sp>
        <p:nvSpPr>
          <p:cNvPr id="18" name="TextBox 17"/>
          <p:cNvSpPr txBox="1"/>
          <p:nvPr/>
        </p:nvSpPr>
        <p:spPr>
          <a:xfrm>
            <a:off x="1301552" y="1143000"/>
            <a:ext cx="1828800" cy="369332"/>
          </a:xfrm>
          <a:prstGeom prst="rect">
            <a:avLst/>
          </a:prstGeom>
          <a:solidFill>
            <a:srgbClr val="FFFF00"/>
          </a:solidFill>
        </p:spPr>
        <p:txBody>
          <a:bodyPr wrap="square" rtlCol="0">
            <a:spAutoFit/>
          </a:bodyPr>
          <a:lstStyle/>
          <a:p>
            <a:r>
              <a:rPr lang="en-GB" b="1" dirty="0" smtClean="0">
                <a:effectLst>
                  <a:outerShdw blurRad="38100" dist="38100" dir="2700000" algn="tl">
                    <a:srgbClr val="000000">
                      <a:alpha val="43137"/>
                    </a:srgbClr>
                  </a:outerShdw>
                </a:effectLst>
              </a:rPr>
              <a:t>TECHNOLOGY</a:t>
            </a:r>
            <a:endParaRPr lang="en-GB" b="1" dirty="0">
              <a:effectLst>
                <a:outerShdw blurRad="38100" dist="38100" dir="2700000" algn="tl">
                  <a:srgbClr val="000000">
                    <a:alpha val="43137"/>
                  </a:srgbClr>
                </a:outerShdw>
              </a:effectLst>
            </a:endParaRPr>
          </a:p>
        </p:txBody>
      </p:sp>
      <p:cxnSp>
        <p:nvCxnSpPr>
          <p:cNvPr id="20" name="Straight Arrow Connector 19"/>
          <p:cNvCxnSpPr>
            <a:stCxn id="17" idx="2"/>
          </p:cNvCxnSpPr>
          <p:nvPr/>
        </p:nvCxnSpPr>
        <p:spPr>
          <a:xfrm flipH="1">
            <a:off x="4273357" y="1535202"/>
            <a:ext cx="1782252" cy="11317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2"/>
          </p:cNvCxnSpPr>
          <p:nvPr/>
        </p:nvCxnSpPr>
        <p:spPr>
          <a:xfrm>
            <a:off x="2215952" y="1512332"/>
            <a:ext cx="1371599" cy="11546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6" idx="1"/>
          </p:cNvCxnSpPr>
          <p:nvPr/>
        </p:nvCxnSpPr>
        <p:spPr>
          <a:xfrm flipH="1" flipV="1">
            <a:off x="4004239" y="3432772"/>
            <a:ext cx="2160188" cy="13137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002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FF00"/>
          </a:solidFill>
          <a:effectLst>
            <a:outerShdw blurRad="50800" dist="38100" dir="5400000" algn="t" rotWithShape="0">
              <a:prstClr val="black">
                <a:alpha val="40000"/>
              </a:prstClr>
            </a:outerShdw>
          </a:effectLst>
        </p:spPr>
        <p:txBody>
          <a:bodyPr>
            <a:normAutofit fontScale="90000"/>
          </a:bodyPr>
          <a:lstStyle/>
          <a:p>
            <a:r>
              <a:rPr lang="fi-FI" dirty="0" smtClean="0"/>
              <a:t>ENTREPRENEURSHIP came back </a:t>
            </a:r>
            <a:br>
              <a:rPr lang="fi-FI" dirty="0" smtClean="0"/>
            </a:br>
            <a:r>
              <a:rPr lang="fi-FI" dirty="0" smtClean="0"/>
              <a:t>in the 70s</a:t>
            </a:r>
            <a:endParaRPr lang="fi-FI" dirty="0"/>
          </a:p>
        </p:txBody>
      </p:sp>
      <p:pic>
        <p:nvPicPr>
          <p:cNvPr id="1027" name="Picture 3" descr="C:\Users\apaasio\Documents\Antin omat\BID\OSIJEK\Ent_theory\photo on Bolton 20v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48019" y="928834"/>
            <a:ext cx="4104456" cy="54952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56176" y="5301208"/>
            <a:ext cx="2664296" cy="507831"/>
          </a:xfrm>
          <a:prstGeom prst="rect">
            <a:avLst/>
          </a:prstGeom>
          <a:noFill/>
        </p:spPr>
        <p:txBody>
          <a:bodyPr wrap="square" rtlCol="0">
            <a:spAutoFit/>
          </a:bodyPr>
          <a:lstStyle/>
          <a:p>
            <a:r>
              <a:rPr lang="fi-FI" sz="900" dirty="0" smtClean="0"/>
              <a:t>From:</a:t>
            </a:r>
          </a:p>
          <a:p>
            <a:r>
              <a:rPr lang="fi-FI" sz="900" dirty="0" smtClean="0"/>
              <a:t>Bolton 20 Years On:</a:t>
            </a:r>
          </a:p>
          <a:p>
            <a:r>
              <a:rPr lang="fi-FI" sz="900" dirty="0" smtClean="0"/>
              <a:t>The Small Firm in the 90’s (Starworth&amp;Gray 1991)</a:t>
            </a:r>
            <a:endParaRPr lang="fi-FI" sz="900" dirty="0"/>
          </a:p>
        </p:txBody>
      </p:sp>
      <p:cxnSp>
        <p:nvCxnSpPr>
          <p:cNvPr id="7" name="Straight Arrow Connector 6"/>
          <p:cNvCxnSpPr/>
          <p:nvPr/>
        </p:nvCxnSpPr>
        <p:spPr>
          <a:xfrm flipH="1">
            <a:off x="3768368" y="4365104"/>
            <a:ext cx="35283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18047" y="4134271"/>
            <a:ext cx="1229824" cy="461665"/>
          </a:xfrm>
          <a:prstGeom prst="rect">
            <a:avLst/>
          </a:prstGeom>
          <a:noFill/>
        </p:spPr>
        <p:txBody>
          <a:bodyPr wrap="none" rtlCol="0">
            <a:spAutoFit/>
          </a:bodyPr>
          <a:lstStyle/>
          <a:p>
            <a:r>
              <a:rPr lang="fi-FI" sz="2400" dirty="0" smtClean="0"/>
              <a:t>WHY???</a:t>
            </a:r>
            <a:endParaRPr lang="fi-FI" sz="2400" dirty="0"/>
          </a:p>
        </p:txBody>
      </p:sp>
      <p:sp>
        <p:nvSpPr>
          <p:cNvPr id="5" name="Oval 4"/>
          <p:cNvSpPr/>
          <p:nvPr/>
        </p:nvSpPr>
        <p:spPr>
          <a:xfrm>
            <a:off x="3480336" y="4249686"/>
            <a:ext cx="288032" cy="2308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77514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29600" cy="1143000"/>
          </a:xfrm>
          <a:solidFill>
            <a:srgbClr val="FFFF00"/>
          </a:solidFill>
          <a:scene3d>
            <a:camera prst="isometricOffAxis2Top"/>
            <a:lightRig rig="threePt" dir="t"/>
          </a:scene3d>
          <a:sp3d>
            <a:bevelT prst="convex"/>
          </a:sp3d>
        </p:spPr>
        <p:txBody>
          <a:bodyPr>
            <a:normAutofit fontScale="90000"/>
          </a:bodyPr>
          <a:lstStyle/>
          <a:p>
            <a:r>
              <a:rPr lang="fi-FI" dirty="0" smtClean="0"/>
              <a:t>ENTREPRENEURSHIP MAKES A DIFFERENCE</a:t>
            </a:r>
            <a:endParaRPr lang="fi-FI" dirty="0"/>
          </a:p>
        </p:txBody>
      </p:sp>
      <p:sp>
        <p:nvSpPr>
          <p:cNvPr id="3" name="Content Placeholder 2"/>
          <p:cNvSpPr>
            <a:spLocks noGrp="1"/>
          </p:cNvSpPr>
          <p:nvPr>
            <p:ph idx="1"/>
          </p:nvPr>
        </p:nvSpPr>
        <p:spPr>
          <a:xfrm>
            <a:off x="467544" y="2060848"/>
            <a:ext cx="8229600" cy="4525963"/>
          </a:xfrm>
        </p:spPr>
        <p:txBody>
          <a:bodyPr>
            <a:normAutofit/>
          </a:bodyPr>
          <a:lstStyle/>
          <a:p>
            <a:r>
              <a:rPr lang="fi-FI" dirty="0" smtClean="0"/>
              <a:t>New firms are more numerous than new marriages or new babies</a:t>
            </a:r>
          </a:p>
          <a:p>
            <a:r>
              <a:rPr lang="fi-FI" dirty="0" smtClean="0"/>
              <a:t>New firms account for one quarter (more?) of new jobs </a:t>
            </a:r>
          </a:p>
          <a:p>
            <a:r>
              <a:rPr lang="fi-FI" dirty="0" smtClean="0"/>
              <a:t>Knowledge-Intensive firms are the engines of the national economy </a:t>
            </a:r>
            <a:r>
              <a:rPr lang="fi-FI" dirty="0" smtClean="0">
                <a:sym typeface="Wingdings" pitchFamily="2" charset="2"/>
              </a:rPr>
              <a:t> universities are brought at the forefront</a:t>
            </a:r>
          </a:p>
        </p:txBody>
      </p:sp>
    </p:spTree>
    <p:extLst>
      <p:ext uri="{BB962C8B-B14F-4D97-AF65-F5344CB8AC3E}">
        <p14:creationId xmlns:p14="http://schemas.microsoft.com/office/powerpoint/2010/main" val="239950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573416" cy="706090"/>
          </a:xfrm>
        </p:spPr>
        <p:txBody>
          <a:bodyPr>
            <a:noAutofit/>
          </a:bodyPr>
          <a:lstStyle/>
          <a:p>
            <a:pPr algn="l"/>
            <a:r>
              <a:rPr lang="fi-FI" sz="2600" b="1" dirty="0" err="1" smtClean="0">
                <a:solidFill>
                  <a:srgbClr val="1F497D"/>
                </a:solidFill>
                <a:latin typeface="Arial"/>
                <a:cs typeface="Arial"/>
              </a:rPr>
              <a:t>Entrepreneurship</a:t>
            </a:r>
            <a:r>
              <a:rPr lang="fi-FI" sz="2600" b="1" dirty="0" smtClean="0">
                <a:solidFill>
                  <a:srgbClr val="1F497D"/>
                </a:solidFill>
                <a:latin typeface="Arial"/>
                <a:cs typeface="Arial"/>
              </a:rPr>
              <a:t> </a:t>
            </a:r>
            <a:r>
              <a:rPr lang="fi-FI" sz="2600" b="1" dirty="0" err="1" smtClean="0">
                <a:solidFill>
                  <a:srgbClr val="1F497D"/>
                </a:solidFill>
                <a:latin typeface="Arial"/>
                <a:cs typeface="Arial"/>
              </a:rPr>
              <a:t>Creates</a:t>
            </a:r>
            <a:r>
              <a:rPr lang="fi-FI" sz="2600" b="1" dirty="0" smtClean="0">
                <a:solidFill>
                  <a:srgbClr val="1F497D"/>
                </a:solidFill>
                <a:latin typeface="Arial"/>
                <a:cs typeface="Arial"/>
              </a:rPr>
              <a:t> </a:t>
            </a:r>
            <a:r>
              <a:rPr lang="fi-FI" sz="2600" b="1" dirty="0" err="1" smtClean="0">
                <a:solidFill>
                  <a:srgbClr val="1F497D"/>
                </a:solidFill>
                <a:latin typeface="Arial"/>
                <a:cs typeface="Arial"/>
              </a:rPr>
              <a:t>Wealth</a:t>
            </a:r>
            <a:r>
              <a:rPr lang="fi-FI" sz="2600" b="1" dirty="0" smtClean="0">
                <a:solidFill>
                  <a:srgbClr val="1F497D"/>
                </a:solidFill>
                <a:latin typeface="Arial"/>
                <a:cs typeface="Arial"/>
              </a:rPr>
              <a:t> </a:t>
            </a:r>
            <a:br>
              <a:rPr lang="fi-FI" sz="2600" b="1" dirty="0" smtClean="0">
                <a:solidFill>
                  <a:srgbClr val="1F497D"/>
                </a:solidFill>
                <a:latin typeface="Arial"/>
                <a:cs typeface="Arial"/>
              </a:rPr>
            </a:br>
            <a:endParaRPr lang="fi-FI" sz="2600" b="1" dirty="0">
              <a:solidFill>
                <a:srgbClr val="1F497D"/>
              </a:solidFill>
              <a:latin typeface="Arial"/>
              <a:cs typeface="Arial"/>
            </a:endParaRPr>
          </a:p>
        </p:txBody>
      </p:sp>
      <p:cxnSp>
        <p:nvCxnSpPr>
          <p:cNvPr id="5" name="Straight Arrow Connector 4"/>
          <p:cNvCxnSpPr/>
          <p:nvPr/>
        </p:nvCxnSpPr>
        <p:spPr>
          <a:xfrm flipV="1">
            <a:off x="1547664" y="2132856"/>
            <a:ext cx="0" cy="3600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115616" y="5229200"/>
            <a:ext cx="60486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08304" y="5044534"/>
            <a:ext cx="1672858" cy="707886"/>
          </a:xfrm>
          <a:prstGeom prst="rect">
            <a:avLst/>
          </a:prstGeom>
          <a:noFill/>
        </p:spPr>
        <p:txBody>
          <a:bodyPr wrap="square" rtlCol="0">
            <a:spAutoFit/>
          </a:bodyPr>
          <a:lstStyle/>
          <a:p>
            <a:r>
              <a:rPr lang="fi-FI" sz="2000" dirty="0" smtClean="0"/>
              <a:t>WEALTH OF</a:t>
            </a:r>
          </a:p>
          <a:p>
            <a:r>
              <a:rPr lang="fi-FI" sz="2000" dirty="0" smtClean="0"/>
              <a:t>NATION</a:t>
            </a:r>
            <a:endParaRPr lang="fi-FI" sz="2000" dirty="0"/>
          </a:p>
        </p:txBody>
      </p:sp>
      <p:sp>
        <p:nvSpPr>
          <p:cNvPr id="9" name="TextBox 8"/>
          <p:cNvSpPr txBox="1"/>
          <p:nvPr/>
        </p:nvSpPr>
        <p:spPr>
          <a:xfrm>
            <a:off x="90374" y="996063"/>
            <a:ext cx="2914580" cy="1015663"/>
          </a:xfrm>
          <a:prstGeom prst="rect">
            <a:avLst/>
          </a:prstGeom>
          <a:noFill/>
        </p:spPr>
        <p:txBody>
          <a:bodyPr wrap="none" rtlCol="0">
            <a:spAutoFit/>
          </a:bodyPr>
          <a:lstStyle/>
          <a:p>
            <a:pPr algn="ctr"/>
            <a:r>
              <a:rPr lang="fi-FI" sz="2000" dirty="0" smtClean="0"/>
              <a:t>IMPORTANCE</a:t>
            </a:r>
          </a:p>
          <a:p>
            <a:pPr algn="ctr"/>
            <a:r>
              <a:rPr lang="fi-FI" sz="2000" dirty="0" smtClean="0"/>
              <a:t>OF</a:t>
            </a:r>
          </a:p>
          <a:p>
            <a:pPr algn="ctr"/>
            <a:r>
              <a:rPr lang="fi-FI" sz="2000" dirty="0" smtClean="0"/>
              <a:t>ENTREPRENEURSHIP</a:t>
            </a:r>
            <a:endParaRPr lang="fi-FI" sz="2000" dirty="0"/>
          </a:p>
        </p:txBody>
      </p:sp>
      <p:sp>
        <p:nvSpPr>
          <p:cNvPr id="10" name="Freeform 9"/>
          <p:cNvSpPr/>
          <p:nvPr/>
        </p:nvSpPr>
        <p:spPr>
          <a:xfrm>
            <a:off x="1847206" y="2426387"/>
            <a:ext cx="4861412" cy="2379338"/>
          </a:xfrm>
          <a:custGeom>
            <a:avLst/>
            <a:gdLst>
              <a:gd name="connsiteX0" fmla="*/ 81182 w 4861412"/>
              <a:gd name="connsiteY0" fmla="*/ 54263 h 2379338"/>
              <a:gd name="connsiteX1" fmla="*/ 144556 w 4861412"/>
              <a:gd name="connsiteY1" fmla="*/ 126690 h 2379338"/>
              <a:gd name="connsiteX2" fmla="*/ 3032612 w 4861412"/>
              <a:gd name="connsiteY2" fmla="*/ 2353843 h 2379338"/>
              <a:gd name="connsiteX3" fmla="*/ 4861412 w 4861412"/>
              <a:gd name="connsiteY3" fmla="*/ 1394175 h 2379338"/>
            </a:gdLst>
            <a:ahLst/>
            <a:cxnLst>
              <a:cxn ang="0">
                <a:pos x="connsiteX0" y="connsiteY0"/>
              </a:cxn>
              <a:cxn ang="0">
                <a:pos x="connsiteX1" y="connsiteY1"/>
              </a:cxn>
              <a:cxn ang="0">
                <a:pos x="connsiteX2" y="connsiteY2"/>
              </a:cxn>
              <a:cxn ang="0">
                <a:pos x="connsiteX3" y="connsiteY3"/>
              </a:cxn>
            </a:cxnLst>
            <a:rect l="l" t="t" r="r" b="b"/>
            <a:pathLst>
              <a:path w="4861412" h="2379338">
                <a:moveTo>
                  <a:pt x="81182" y="54263"/>
                </a:moveTo>
                <a:cubicBezTo>
                  <a:pt x="-133084" y="-101155"/>
                  <a:pt x="144556" y="126690"/>
                  <a:pt x="144556" y="126690"/>
                </a:cubicBezTo>
                <a:cubicBezTo>
                  <a:pt x="636461" y="509953"/>
                  <a:pt x="2246469" y="2142596"/>
                  <a:pt x="3032612" y="2353843"/>
                </a:cubicBezTo>
                <a:cubicBezTo>
                  <a:pt x="3818755" y="2565090"/>
                  <a:pt x="4861412" y="1394175"/>
                  <a:pt x="4861412" y="139417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3" name="Oval 2"/>
          <p:cNvSpPr/>
          <p:nvPr/>
        </p:nvSpPr>
        <p:spPr>
          <a:xfrm>
            <a:off x="4686757" y="4385623"/>
            <a:ext cx="864096" cy="82344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Oval 3"/>
          <p:cNvSpPr/>
          <p:nvPr/>
        </p:nvSpPr>
        <p:spPr>
          <a:xfrm rot="19597177">
            <a:off x="5652121" y="3382737"/>
            <a:ext cx="1728192" cy="110063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p:cNvSpPr txBox="1"/>
          <p:nvPr/>
        </p:nvSpPr>
        <p:spPr>
          <a:xfrm>
            <a:off x="4870179" y="5301208"/>
            <a:ext cx="497252" cy="369332"/>
          </a:xfrm>
          <a:prstGeom prst="rect">
            <a:avLst/>
          </a:prstGeom>
          <a:noFill/>
        </p:spPr>
        <p:txBody>
          <a:bodyPr wrap="none" rtlCol="0">
            <a:spAutoFit/>
          </a:bodyPr>
          <a:lstStyle/>
          <a:p>
            <a:r>
              <a:rPr lang="fi-FI" dirty="0" smtClean="0"/>
              <a:t>FIN</a:t>
            </a:r>
            <a:endParaRPr lang="fi-FI" dirty="0"/>
          </a:p>
        </p:txBody>
      </p:sp>
      <p:sp>
        <p:nvSpPr>
          <p:cNvPr id="11" name="Rectangle 10"/>
          <p:cNvSpPr/>
          <p:nvPr/>
        </p:nvSpPr>
        <p:spPr>
          <a:xfrm>
            <a:off x="165386" y="5670540"/>
            <a:ext cx="954107" cy="246221"/>
          </a:xfrm>
          <a:prstGeom prst="rect">
            <a:avLst/>
          </a:prstGeom>
        </p:spPr>
        <p:txBody>
          <a:bodyPr wrap="none">
            <a:spAutoFit/>
          </a:bodyPr>
          <a:lstStyle/>
          <a:p>
            <a:pPr lvl="0" algn="ctr">
              <a:spcBef>
                <a:spcPct val="0"/>
              </a:spcBef>
            </a:pPr>
            <a:r>
              <a:rPr lang="fi-FI" sz="1000" dirty="0" smtClean="0">
                <a:solidFill>
                  <a:prstClr val="black"/>
                </a:solidFill>
                <a:ea typeface="+mj-ea"/>
                <a:cs typeface="+mj-cs"/>
              </a:rPr>
              <a:t>(</a:t>
            </a:r>
            <a:r>
              <a:rPr lang="fi-FI" sz="1000" dirty="0" err="1" smtClean="0">
                <a:solidFill>
                  <a:prstClr val="black"/>
                </a:solidFill>
                <a:ea typeface="+mj-ea"/>
                <a:cs typeface="+mj-cs"/>
              </a:rPr>
              <a:t>Thurik</a:t>
            </a:r>
            <a:r>
              <a:rPr lang="fi-FI" sz="1000" dirty="0" err="1">
                <a:solidFill>
                  <a:prstClr val="black"/>
                </a:solidFill>
                <a:ea typeface="+mj-ea"/>
                <a:cs typeface="+mj-cs"/>
              </a:rPr>
              <a:t>/GEM</a:t>
            </a:r>
            <a:r>
              <a:rPr lang="fi-FI" sz="1000" dirty="0">
                <a:solidFill>
                  <a:prstClr val="black"/>
                </a:solidFill>
                <a:ea typeface="+mj-ea"/>
                <a:cs typeface="+mj-cs"/>
              </a:rPr>
              <a:t>)</a:t>
            </a:r>
          </a:p>
        </p:txBody>
      </p:sp>
      <p:sp>
        <p:nvSpPr>
          <p:cNvPr id="12" name="TextBox 11"/>
          <p:cNvSpPr txBox="1"/>
          <p:nvPr/>
        </p:nvSpPr>
        <p:spPr>
          <a:xfrm>
            <a:off x="2017223" y="2428802"/>
            <a:ext cx="2532168" cy="369332"/>
          </a:xfrm>
          <a:prstGeom prst="rect">
            <a:avLst/>
          </a:prstGeom>
          <a:noFill/>
        </p:spPr>
        <p:txBody>
          <a:bodyPr wrap="none" rtlCol="0">
            <a:spAutoFit/>
          </a:bodyPr>
          <a:lstStyle/>
          <a:p>
            <a:r>
              <a:rPr lang="fi-FI" dirty="0" smtClean="0"/>
              <a:t>LARGE FIRMS DOMINATE</a:t>
            </a:r>
            <a:endParaRPr lang="fi-FI" dirty="0"/>
          </a:p>
        </p:txBody>
      </p:sp>
      <p:sp>
        <p:nvSpPr>
          <p:cNvPr id="13" name="TextBox 12"/>
          <p:cNvSpPr txBox="1"/>
          <p:nvPr/>
        </p:nvSpPr>
        <p:spPr>
          <a:xfrm>
            <a:off x="2555283" y="3180693"/>
            <a:ext cx="2563522" cy="369332"/>
          </a:xfrm>
          <a:prstGeom prst="rect">
            <a:avLst/>
          </a:prstGeom>
          <a:noFill/>
        </p:spPr>
        <p:txBody>
          <a:bodyPr wrap="none" rtlCol="0">
            <a:spAutoFit/>
          </a:bodyPr>
          <a:lstStyle/>
          <a:p>
            <a:r>
              <a:rPr lang="fi-FI" dirty="0" smtClean="0"/>
              <a:t>PUBLIC SECTOR GROWTH</a:t>
            </a:r>
            <a:endParaRPr lang="fi-FI" dirty="0"/>
          </a:p>
        </p:txBody>
      </p:sp>
    </p:spTree>
    <p:extLst>
      <p:ext uri="{BB962C8B-B14F-4D97-AF65-F5344CB8AC3E}">
        <p14:creationId xmlns:p14="http://schemas.microsoft.com/office/powerpoint/2010/main" val="294679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 defines companies as…</a:t>
            </a:r>
            <a:endParaRPr lang="en-GB" dirty="0"/>
          </a:p>
        </p:txBody>
      </p:sp>
      <p:sp>
        <p:nvSpPr>
          <p:cNvPr id="4" name="Content Placeholder 3"/>
          <p:cNvSpPr>
            <a:spLocks noGrp="1"/>
          </p:cNvSpPr>
          <p:nvPr>
            <p:ph idx="1"/>
          </p:nvPr>
        </p:nvSpPr>
        <p:spPr>
          <a:xfrm>
            <a:off x="395536" y="2636912"/>
            <a:ext cx="8229600" cy="2692896"/>
          </a:xfrm>
        </p:spPr>
        <p:txBody>
          <a:bodyPr/>
          <a:lstStyle/>
          <a:p>
            <a:r>
              <a:rPr lang="en-GB" dirty="0" smtClean="0"/>
              <a:t>0-9            micro</a:t>
            </a:r>
          </a:p>
          <a:p>
            <a:r>
              <a:rPr lang="en-GB" dirty="0" smtClean="0"/>
              <a:t>10-49        small</a:t>
            </a:r>
          </a:p>
          <a:p>
            <a:r>
              <a:rPr lang="en-GB" dirty="0" smtClean="0"/>
              <a:t>50 – 249   medium-sized</a:t>
            </a:r>
          </a:p>
          <a:p>
            <a:r>
              <a:rPr lang="en-GB" dirty="0" smtClean="0"/>
              <a:t>250 -         large</a:t>
            </a:r>
            <a:endParaRPr lang="en-GB" dirty="0"/>
          </a:p>
        </p:txBody>
      </p:sp>
      <p:sp>
        <p:nvSpPr>
          <p:cNvPr id="2" name="Right Brace 1"/>
          <p:cNvSpPr/>
          <p:nvPr/>
        </p:nvSpPr>
        <p:spPr>
          <a:xfrm>
            <a:off x="5004048" y="2708920"/>
            <a:ext cx="792088" cy="158417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5" name="TextBox 4"/>
          <p:cNvSpPr txBox="1"/>
          <p:nvPr/>
        </p:nvSpPr>
        <p:spPr>
          <a:xfrm>
            <a:off x="6012160" y="2947010"/>
            <a:ext cx="1710725" cy="1107996"/>
          </a:xfrm>
          <a:prstGeom prst="rect">
            <a:avLst/>
          </a:prstGeom>
          <a:noFill/>
        </p:spPr>
        <p:txBody>
          <a:bodyPr wrap="none" rtlCol="0">
            <a:spAutoFit/>
          </a:bodyPr>
          <a:lstStyle/>
          <a:p>
            <a:r>
              <a:rPr lang="fi-FI" sz="6600" dirty="0" smtClean="0"/>
              <a:t>SME</a:t>
            </a:r>
            <a:endParaRPr lang="fi-FI" sz="6600" dirty="0"/>
          </a:p>
        </p:txBody>
      </p:sp>
      <p:sp>
        <p:nvSpPr>
          <p:cNvPr id="6" name="TextBox 5"/>
          <p:cNvSpPr txBox="1"/>
          <p:nvPr/>
        </p:nvSpPr>
        <p:spPr>
          <a:xfrm>
            <a:off x="6549165" y="3923764"/>
            <a:ext cx="636713" cy="369332"/>
          </a:xfrm>
          <a:prstGeom prst="rect">
            <a:avLst/>
          </a:prstGeom>
          <a:noFill/>
        </p:spPr>
        <p:txBody>
          <a:bodyPr wrap="none" rtlCol="0">
            <a:spAutoFit/>
          </a:bodyPr>
          <a:lstStyle/>
          <a:p>
            <a:r>
              <a:rPr lang="fi-FI" dirty="0" smtClean="0"/>
              <a:t>99 %</a:t>
            </a:r>
            <a:endParaRPr lang="fi-FI" dirty="0"/>
          </a:p>
        </p:txBody>
      </p:sp>
    </p:spTree>
    <p:extLst>
      <p:ext uri="{BB962C8B-B14F-4D97-AF65-F5344CB8AC3E}">
        <p14:creationId xmlns:p14="http://schemas.microsoft.com/office/powerpoint/2010/main" val="3894085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rgbClr val="FFFF00"/>
          </a:solidFill>
          <a:scene3d>
            <a:camera prst="orthographicFront"/>
            <a:lightRig rig="threePt" dir="t"/>
          </a:scene3d>
          <a:sp3d>
            <a:bevelT w="101600" prst="riblet"/>
          </a:sp3d>
        </p:spPr>
        <p:txBody>
          <a:bodyPr>
            <a:normAutofit fontScale="90000"/>
          </a:bodyPr>
          <a:lstStyle/>
          <a:p>
            <a:r>
              <a:rPr lang="en-GB" dirty="0" smtClean="0"/>
              <a:t>And we NEED these new businesses!</a:t>
            </a:r>
            <a:endParaRPr lang="en-GB" dirty="0"/>
          </a:p>
        </p:txBody>
      </p:sp>
      <p:sp>
        <p:nvSpPr>
          <p:cNvPr id="4" name="TextBox 3"/>
          <p:cNvSpPr txBox="1"/>
          <p:nvPr/>
        </p:nvSpPr>
        <p:spPr>
          <a:xfrm>
            <a:off x="323528" y="1920523"/>
            <a:ext cx="1889300" cy="923330"/>
          </a:xfrm>
          <a:prstGeom prst="rect">
            <a:avLst/>
          </a:prstGeom>
          <a:solidFill>
            <a:schemeClr val="accent3">
              <a:lumMod val="60000"/>
              <a:lumOff val="40000"/>
            </a:schemeClr>
          </a:solidFill>
          <a:scene3d>
            <a:camera prst="orthographicFront"/>
            <a:lightRig rig="threePt" dir="t"/>
          </a:scene3d>
          <a:sp3d>
            <a:bevelT w="101600" prst="riblet"/>
          </a:sp3d>
        </p:spPr>
        <p:txBody>
          <a:bodyPr wrap="none" rtlCol="0">
            <a:spAutoFit/>
          </a:bodyPr>
          <a:lstStyle/>
          <a:p>
            <a:pPr algn="ctr"/>
            <a:r>
              <a:rPr lang="en-GB" dirty="0" smtClean="0"/>
              <a:t>Start-ups and</a:t>
            </a:r>
          </a:p>
          <a:p>
            <a:pPr algn="ctr"/>
            <a:r>
              <a:rPr lang="en-GB" dirty="0"/>
              <a:t>h</a:t>
            </a:r>
            <a:r>
              <a:rPr lang="en-GB" dirty="0" smtClean="0"/>
              <a:t>igh-growth SMEs</a:t>
            </a:r>
          </a:p>
          <a:p>
            <a:pPr algn="ctr"/>
            <a:r>
              <a:rPr lang="en-GB" dirty="0" smtClean="0"/>
              <a:t>Create “all” jobs</a:t>
            </a:r>
            <a:endParaRPr lang="en-GB" dirty="0"/>
          </a:p>
        </p:txBody>
      </p:sp>
      <p:sp>
        <p:nvSpPr>
          <p:cNvPr id="5" name="TextBox 4"/>
          <p:cNvSpPr txBox="1"/>
          <p:nvPr/>
        </p:nvSpPr>
        <p:spPr>
          <a:xfrm>
            <a:off x="5077644" y="1900535"/>
            <a:ext cx="3249608" cy="923330"/>
          </a:xfrm>
          <a:prstGeom prst="rect">
            <a:avLst/>
          </a:prstGeom>
          <a:solidFill>
            <a:srgbClr val="C3D69B"/>
          </a:solidFill>
          <a:scene3d>
            <a:camera prst="orthographicFront"/>
            <a:lightRig rig="threePt" dir="t"/>
          </a:scene3d>
          <a:sp3d>
            <a:bevelT w="101600" prst="riblet"/>
          </a:sp3d>
        </p:spPr>
        <p:txBody>
          <a:bodyPr wrap="none" rtlCol="0">
            <a:spAutoFit/>
          </a:bodyPr>
          <a:lstStyle/>
          <a:p>
            <a:pPr algn="ctr"/>
            <a:r>
              <a:rPr lang="en-GB" dirty="0" smtClean="0"/>
              <a:t>Knowledge-intensive</a:t>
            </a:r>
          </a:p>
          <a:p>
            <a:pPr algn="ctr"/>
            <a:r>
              <a:rPr lang="en-GB" dirty="0" smtClean="0"/>
              <a:t>Innovative/Entrepreneurial firms</a:t>
            </a:r>
          </a:p>
          <a:p>
            <a:pPr algn="ctr"/>
            <a:r>
              <a:rPr lang="en-GB" dirty="0" smtClean="0"/>
              <a:t>Create wealth and welfare</a:t>
            </a:r>
            <a:endParaRPr lang="en-GB" dirty="0"/>
          </a:p>
        </p:txBody>
      </p:sp>
      <p:sp>
        <p:nvSpPr>
          <p:cNvPr id="6" name="TextBox 5"/>
          <p:cNvSpPr txBox="1"/>
          <p:nvPr/>
        </p:nvSpPr>
        <p:spPr>
          <a:xfrm>
            <a:off x="5077644" y="3544669"/>
            <a:ext cx="2209800" cy="646331"/>
          </a:xfrm>
          <a:prstGeom prst="rect">
            <a:avLst/>
          </a:prstGeom>
          <a:solidFill>
            <a:srgbClr val="C3D69B"/>
          </a:solidFill>
          <a:scene3d>
            <a:camera prst="orthographicFront"/>
            <a:lightRig rig="threePt" dir="t"/>
          </a:scene3d>
          <a:sp3d>
            <a:bevelT w="101600" prst="riblet"/>
          </a:sp3d>
        </p:spPr>
        <p:txBody>
          <a:bodyPr wrap="square" rtlCol="0">
            <a:spAutoFit/>
          </a:bodyPr>
          <a:lstStyle/>
          <a:p>
            <a:pPr algn="ctr"/>
            <a:r>
              <a:rPr lang="en-GB" dirty="0" err="1" smtClean="0"/>
              <a:t>SMEs</a:t>
            </a:r>
            <a:r>
              <a:rPr lang="en-GB" dirty="0" smtClean="0"/>
              <a:t> are a must for regional welfare</a:t>
            </a:r>
            <a:endParaRPr lang="en-GB" dirty="0"/>
          </a:p>
        </p:txBody>
      </p:sp>
      <p:sp>
        <p:nvSpPr>
          <p:cNvPr id="7" name="TextBox 6"/>
          <p:cNvSpPr txBox="1"/>
          <p:nvPr/>
        </p:nvSpPr>
        <p:spPr>
          <a:xfrm>
            <a:off x="1691680" y="4038599"/>
            <a:ext cx="1365991" cy="646331"/>
          </a:xfrm>
          <a:prstGeom prst="rect">
            <a:avLst/>
          </a:prstGeom>
          <a:solidFill>
            <a:srgbClr val="C3D69B"/>
          </a:solidFill>
          <a:scene3d>
            <a:camera prst="orthographicFront"/>
            <a:lightRig rig="threePt" dir="t"/>
          </a:scene3d>
          <a:sp3d>
            <a:bevelT w="101600" prst="riblet"/>
          </a:sp3d>
        </p:spPr>
        <p:txBody>
          <a:bodyPr wrap="none" rtlCol="0">
            <a:spAutoFit/>
          </a:bodyPr>
          <a:lstStyle/>
          <a:p>
            <a:pPr algn="ctr"/>
            <a:r>
              <a:rPr lang="en-GB" dirty="0" err="1" smtClean="0"/>
              <a:t>SMEs</a:t>
            </a:r>
            <a:r>
              <a:rPr lang="en-GB" dirty="0" smtClean="0"/>
              <a:t> can do</a:t>
            </a:r>
          </a:p>
          <a:p>
            <a:pPr algn="ctr"/>
            <a:r>
              <a:rPr lang="en-GB" dirty="0"/>
              <a:t>a</a:t>
            </a:r>
            <a:r>
              <a:rPr lang="en-GB" dirty="0" smtClean="0"/>
              <a:t>nything!</a:t>
            </a:r>
            <a:endParaRPr lang="en-GB" dirty="0"/>
          </a:p>
        </p:txBody>
      </p:sp>
      <p:sp>
        <p:nvSpPr>
          <p:cNvPr id="8" name="Donut 7"/>
          <p:cNvSpPr/>
          <p:nvPr/>
        </p:nvSpPr>
        <p:spPr>
          <a:xfrm>
            <a:off x="1905000" y="2209800"/>
            <a:ext cx="3675112" cy="1981200"/>
          </a:xfrm>
          <a:prstGeom prst="donut">
            <a:avLst/>
          </a:prstGeom>
          <a:solidFill>
            <a:srgbClr val="C3D6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2411760" y="2815679"/>
            <a:ext cx="2205604" cy="769441"/>
          </a:xfrm>
          <a:prstGeom prst="rect">
            <a:avLst/>
          </a:prstGeom>
          <a:noFill/>
          <a:effectLst>
            <a:outerShdw blurRad="50800" dist="38100" dir="2700000">
              <a:srgbClr val="FFFF00">
                <a:alpha val="43000"/>
              </a:srgbClr>
            </a:outerShdw>
          </a:effectLst>
        </p:spPr>
        <p:txBody>
          <a:bodyPr wrap="none" rtlCol="0">
            <a:spAutoFit/>
          </a:bodyPr>
          <a:lstStyle/>
          <a:p>
            <a:r>
              <a:rPr lang="en-GB" sz="4400" b="1" dirty="0" smtClean="0"/>
              <a:t>ICT LABS</a:t>
            </a:r>
            <a:endParaRPr lang="en-GB" sz="4400" b="1" dirty="0"/>
          </a:p>
        </p:txBody>
      </p:sp>
    </p:spTree>
    <p:extLst>
      <p:ext uri="{BB962C8B-B14F-4D97-AF65-F5344CB8AC3E}">
        <p14:creationId xmlns:p14="http://schemas.microsoft.com/office/powerpoint/2010/main" val="329719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900" decel="100000" fill="hold"/>
                                        <p:tgtEl>
                                          <p:spTgt spid="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HBR September 2010</a:t>
            </a:r>
            <a:endParaRPr lang="fi-FI" dirty="0"/>
          </a:p>
        </p:txBody>
      </p:sp>
      <p:sp>
        <p:nvSpPr>
          <p:cNvPr id="4" name="TextBox 3"/>
          <p:cNvSpPr txBox="1"/>
          <p:nvPr/>
        </p:nvSpPr>
        <p:spPr>
          <a:xfrm>
            <a:off x="899592" y="1988839"/>
            <a:ext cx="7488832" cy="3170099"/>
          </a:xfrm>
          <a:prstGeom prst="rect">
            <a:avLst/>
          </a:prstGeom>
          <a:solidFill>
            <a:srgbClr val="FFFF00"/>
          </a:solidFill>
        </p:spPr>
        <p:txBody>
          <a:bodyPr wrap="square" rtlCol="0">
            <a:spAutoFit/>
          </a:bodyPr>
          <a:lstStyle/>
          <a:p>
            <a:pPr algn="ctr"/>
            <a:r>
              <a:rPr lang="fi-FI" sz="4000" dirty="0" smtClean="0"/>
              <a:t>”We need out-of-the-box thinking, audacious goals, and lots of experiments. Today’s entrepreneurs bring all that and more to the table.”</a:t>
            </a:r>
            <a:endParaRPr lang="fi-FI" sz="4000" dirty="0"/>
          </a:p>
        </p:txBody>
      </p:sp>
    </p:spTree>
    <p:extLst>
      <p:ext uri="{BB962C8B-B14F-4D97-AF65-F5344CB8AC3E}">
        <p14:creationId xmlns:p14="http://schemas.microsoft.com/office/powerpoint/2010/main" val="179723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verything.jpg"/>
          <p:cNvPicPr>
            <a:picLocks noChangeAspect="1"/>
          </p:cNvPicPr>
          <p:nvPr/>
        </p:nvPicPr>
        <p:blipFill>
          <a:blip r:embed="rId2" cstate="print"/>
          <a:stretch>
            <a:fillRect/>
          </a:stretch>
        </p:blipFill>
        <p:spPr>
          <a:xfrm>
            <a:off x="611560" y="101058"/>
            <a:ext cx="5184843" cy="5992238"/>
          </a:xfrm>
          <a:prstGeom prst="rect">
            <a:avLst/>
          </a:prstGeom>
        </p:spPr>
      </p:pic>
      <p:sp>
        <p:nvSpPr>
          <p:cNvPr id="3" name="TextBox 2"/>
          <p:cNvSpPr txBox="1"/>
          <p:nvPr/>
        </p:nvSpPr>
        <p:spPr>
          <a:xfrm>
            <a:off x="6477001" y="432881"/>
            <a:ext cx="2438400" cy="1200329"/>
          </a:xfrm>
          <a:prstGeom prst="rect">
            <a:avLst/>
          </a:prstGeom>
          <a:solidFill>
            <a:schemeClr val="accent1">
              <a:lumMod val="40000"/>
              <a:lumOff val="60000"/>
            </a:schemeClr>
          </a:solidFill>
        </p:spPr>
        <p:txBody>
          <a:bodyPr wrap="square" rtlCol="0">
            <a:spAutoFit/>
          </a:bodyPr>
          <a:lstStyle/>
          <a:p>
            <a:pPr algn="ctr"/>
            <a:r>
              <a:rPr lang="en-US" sz="3600" dirty="0" smtClean="0">
                <a:latin typeface="+mj-lt"/>
              </a:rPr>
              <a:t>THINK!</a:t>
            </a:r>
          </a:p>
          <a:p>
            <a:pPr algn="ctr"/>
            <a:endParaRPr lang="en-US" dirty="0" smtClean="0">
              <a:latin typeface="+mj-lt"/>
            </a:endParaRPr>
          </a:p>
          <a:p>
            <a:pPr algn="ctr"/>
            <a:r>
              <a:rPr lang="en-US" dirty="0" smtClean="0">
                <a:latin typeface="+mj-lt"/>
              </a:rPr>
              <a:t>Are YOU like this?</a:t>
            </a:r>
            <a:endParaRPr lang="en-US" dirty="0">
              <a:latin typeface="+mj-lt"/>
            </a:endParaRPr>
          </a:p>
        </p:txBody>
      </p:sp>
      <p:sp>
        <p:nvSpPr>
          <p:cNvPr id="4" name="TextBox 3"/>
          <p:cNvSpPr txBox="1"/>
          <p:nvPr/>
        </p:nvSpPr>
        <p:spPr>
          <a:xfrm>
            <a:off x="6319289" y="2132856"/>
            <a:ext cx="2514598" cy="923330"/>
          </a:xfrm>
          <a:prstGeom prst="rect">
            <a:avLst/>
          </a:prstGeom>
          <a:solidFill>
            <a:srgbClr val="FFFF00"/>
          </a:solidFill>
          <a:scene3d>
            <a:camera prst="orthographicFront"/>
            <a:lightRig rig="threePt" dir="t"/>
          </a:scene3d>
          <a:sp3d>
            <a:bevelT w="101600" prst="riblet"/>
          </a:sp3d>
        </p:spPr>
        <p:txBody>
          <a:bodyPr wrap="square" rtlCol="0">
            <a:spAutoFit/>
          </a:bodyPr>
          <a:lstStyle/>
          <a:p>
            <a:pPr algn="ctr"/>
            <a:r>
              <a:rPr lang="en-US" dirty="0" smtClean="0">
                <a:latin typeface="+mj-lt"/>
              </a:rPr>
              <a:t>DEMAND FOR THESE COMPETENCIES IS INCREASING !</a:t>
            </a:r>
            <a:endParaRPr lang="en-US" dirty="0">
              <a:latin typeface="+mj-lt"/>
            </a:endParaRPr>
          </a:p>
        </p:txBody>
      </p:sp>
      <p:sp>
        <p:nvSpPr>
          <p:cNvPr id="5" name="TextBox 4"/>
          <p:cNvSpPr txBox="1"/>
          <p:nvPr/>
        </p:nvSpPr>
        <p:spPr>
          <a:xfrm>
            <a:off x="6319289" y="4509120"/>
            <a:ext cx="2514598" cy="1200329"/>
          </a:xfrm>
          <a:prstGeom prst="rect">
            <a:avLst/>
          </a:prstGeom>
          <a:solidFill>
            <a:schemeClr val="accent3">
              <a:lumMod val="40000"/>
              <a:lumOff val="60000"/>
            </a:schemeClr>
          </a:solidFill>
          <a:scene3d>
            <a:camera prst="orthographicFront"/>
            <a:lightRig rig="threePt" dir="t"/>
          </a:scene3d>
          <a:sp3d>
            <a:bevelT w="101600" prst="riblet"/>
          </a:sp3d>
        </p:spPr>
        <p:txBody>
          <a:bodyPr wrap="square" rtlCol="0">
            <a:spAutoFit/>
          </a:bodyPr>
          <a:lstStyle/>
          <a:p>
            <a:pPr algn="ctr"/>
            <a:r>
              <a:rPr lang="en-US" dirty="0" smtClean="0">
                <a:latin typeface="+mj-lt"/>
              </a:rPr>
              <a:t>HOW CAN ONE MAINTAIN THESE QUALITIES IN LARGER OPERATIONS?</a:t>
            </a:r>
            <a:endParaRPr lang="en-US" dirty="0">
              <a:latin typeface="+mj-lt"/>
            </a:endParaRPr>
          </a:p>
        </p:txBody>
      </p:sp>
      <p:cxnSp>
        <p:nvCxnSpPr>
          <p:cNvPr id="7" name="Straight Arrow Connector 6"/>
          <p:cNvCxnSpPr/>
          <p:nvPr/>
        </p:nvCxnSpPr>
        <p:spPr>
          <a:xfrm>
            <a:off x="7576588" y="3140968"/>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1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622"/>
            <a:ext cx="8229600" cy="490066"/>
          </a:xfrm>
        </p:spPr>
        <p:txBody>
          <a:bodyPr>
            <a:normAutofit/>
          </a:bodyPr>
          <a:lstStyle/>
          <a:p>
            <a:pPr algn="l"/>
            <a:r>
              <a:rPr lang="en-GB" sz="2600" b="1" dirty="0" smtClean="0">
                <a:solidFill>
                  <a:schemeClr val="tx2"/>
                </a:solidFill>
                <a:latin typeface="Arial"/>
                <a:cs typeface="Arial"/>
              </a:rPr>
              <a:t>It does not always have to be </a:t>
            </a:r>
            <a:r>
              <a:rPr lang="en-GB" sz="2600" b="1" dirty="0" err="1" smtClean="0">
                <a:solidFill>
                  <a:schemeClr val="tx2"/>
                </a:solidFill>
                <a:latin typeface="Arial"/>
                <a:cs typeface="Arial"/>
              </a:rPr>
              <a:t>biiiig</a:t>
            </a:r>
            <a:r>
              <a:rPr lang="en-GB" sz="2600" b="1" dirty="0" smtClean="0">
                <a:solidFill>
                  <a:schemeClr val="tx2"/>
                </a:solidFill>
                <a:latin typeface="Arial"/>
                <a:cs typeface="Arial"/>
              </a:rPr>
              <a:t>… </a:t>
            </a:r>
            <a:endParaRPr lang="en-GB" sz="2600" b="1" dirty="0">
              <a:solidFill>
                <a:schemeClr val="tx2"/>
              </a:solidFill>
              <a:latin typeface="Arial"/>
              <a:cs typeface="Arial"/>
            </a:endParaRPr>
          </a:p>
        </p:txBody>
      </p:sp>
      <p:sp>
        <p:nvSpPr>
          <p:cNvPr id="4" name="TextBox 3"/>
          <p:cNvSpPr txBox="1"/>
          <p:nvPr/>
        </p:nvSpPr>
        <p:spPr>
          <a:xfrm>
            <a:off x="323528" y="1916102"/>
            <a:ext cx="8496944" cy="3785652"/>
          </a:xfrm>
          <a:prstGeom prst="rect">
            <a:avLst/>
          </a:prstGeom>
          <a:solidFill>
            <a:srgbClr val="D7E4BD"/>
          </a:solidFill>
          <a:scene3d>
            <a:camera prst="orthographicFront"/>
            <a:lightRig rig="threePt" dir="t"/>
          </a:scene3d>
          <a:sp3d>
            <a:bevelT w="101600" prst="riblet"/>
          </a:sp3d>
        </p:spPr>
        <p:txBody>
          <a:bodyPr wrap="square" rtlCol="0">
            <a:spAutoFit/>
          </a:bodyPr>
          <a:lstStyle/>
          <a:p>
            <a:pPr algn="ctr"/>
            <a:r>
              <a:rPr lang="fi-FI" sz="4800" dirty="0" smtClean="0"/>
              <a:t>The real magic of discovery</a:t>
            </a:r>
          </a:p>
          <a:p>
            <a:pPr algn="ctr"/>
            <a:r>
              <a:rPr lang="fi-FI" sz="4800" dirty="0" smtClean="0"/>
              <a:t>lies not</a:t>
            </a:r>
          </a:p>
          <a:p>
            <a:pPr algn="ctr"/>
            <a:r>
              <a:rPr lang="fi-FI" sz="4800" dirty="0" smtClean="0"/>
              <a:t>in seeking new landscapes</a:t>
            </a:r>
          </a:p>
          <a:p>
            <a:pPr algn="ctr"/>
            <a:r>
              <a:rPr lang="fi-FI" sz="4800" dirty="0" smtClean="0"/>
              <a:t>but</a:t>
            </a:r>
          </a:p>
          <a:p>
            <a:pPr algn="ctr"/>
            <a:r>
              <a:rPr lang="fi-FI" sz="4800" dirty="0" smtClean="0"/>
              <a:t>in </a:t>
            </a:r>
            <a:r>
              <a:rPr lang="fi-FI" sz="4800" i="1" dirty="0" smtClean="0">
                <a:effectLst>
                  <a:outerShdw blurRad="38100" dist="38100" dir="2700000" algn="tl">
                    <a:srgbClr val="000000">
                      <a:alpha val="43137"/>
                    </a:srgbClr>
                  </a:outerShdw>
                </a:effectLst>
              </a:rPr>
              <a:t>having new eyes</a:t>
            </a:r>
            <a:endParaRPr lang="en-GB" sz="4800" i="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2E63C230-DE48-4C6C-9DD9-2D34372D1155}" type="slidenum">
              <a:rPr lang="en-GB" smtClean="0"/>
              <a:pPr/>
              <a:t>18</a:t>
            </a:fld>
            <a:endParaRPr lang="en-GB" dirty="0"/>
          </a:p>
        </p:txBody>
      </p:sp>
      <p:sp>
        <p:nvSpPr>
          <p:cNvPr id="3" name="Rectangle 2"/>
          <p:cNvSpPr/>
          <p:nvPr/>
        </p:nvSpPr>
        <p:spPr>
          <a:xfrm>
            <a:off x="179512" y="6453336"/>
            <a:ext cx="1368151" cy="246221"/>
          </a:xfrm>
          <a:prstGeom prst="rect">
            <a:avLst/>
          </a:prstGeom>
        </p:spPr>
        <p:txBody>
          <a:bodyPr wrap="square">
            <a:spAutoFit/>
          </a:bodyPr>
          <a:lstStyle/>
          <a:p>
            <a:pPr lvl="0" algn="ctr">
              <a:spcBef>
                <a:spcPct val="0"/>
              </a:spcBef>
            </a:pPr>
            <a:r>
              <a:rPr lang="fi-FI" sz="1000" dirty="0">
                <a:solidFill>
                  <a:prstClr val="black"/>
                </a:solidFill>
                <a:ea typeface="+mj-ea"/>
                <a:cs typeface="+mj-cs"/>
              </a:rPr>
              <a:t>Marcel Proust</a:t>
            </a:r>
            <a:endParaRPr lang="en-GB" sz="1000" dirty="0">
              <a:solidFill>
                <a:prstClr val="black"/>
              </a:solidFill>
              <a:ea typeface="+mj-ea"/>
              <a:cs typeface="+mj-cs"/>
            </a:endParaRPr>
          </a:p>
        </p:txBody>
      </p:sp>
    </p:spTree>
    <p:extLst>
      <p:ext uri="{BB962C8B-B14F-4D97-AF65-F5344CB8AC3E}">
        <p14:creationId xmlns:p14="http://schemas.microsoft.com/office/powerpoint/2010/main" val="2563297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19" y="355600"/>
            <a:ext cx="7585466" cy="56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3648" y="476672"/>
            <a:ext cx="3460819" cy="369332"/>
          </a:xfrm>
          <a:prstGeom prst="rect">
            <a:avLst/>
          </a:prstGeom>
          <a:noFill/>
        </p:spPr>
        <p:txBody>
          <a:bodyPr wrap="none" rtlCol="0">
            <a:spAutoFit/>
          </a:bodyPr>
          <a:lstStyle/>
          <a:p>
            <a:r>
              <a:rPr lang="fi-FI" dirty="0" smtClean="0"/>
              <a:t>Does HE look like an </a:t>
            </a:r>
            <a:r>
              <a:rPr lang="fi-FI" i="1" dirty="0" smtClean="0">
                <a:effectLst>
                  <a:outerShdw blurRad="38100" dist="38100" dir="2700000" algn="tl">
                    <a:srgbClr val="000000">
                      <a:alpha val="43137"/>
                    </a:srgbClr>
                  </a:outerShdw>
                </a:effectLst>
              </a:rPr>
              <a:t>Entrepreneur?</a:t>
            </a:r>
            <a:endParaRPr lang="fi-FI" dirty="0"/>
          </a:p>
        </p:txBody>
      </p:sp>
      <p:sp>
        <p:nvSpPr>
          <p:cNvPr id="4" name="TextBox 3"/>
          <p:cNvSpPr txBox="1"/>
          <p:nvPr/>
        </p:nvSpPr>
        <p:spPr>
          <a:xfrm>
            <a:off x="3134057" y="3003778"/>
            <a:ext cx="3576044" cy="369332"/>
          </a:xfrm>
          <a:prstGeom prst="rect">
            <a:avLst/>
          </a:prstGeom>
          <a:noFill/>
        </p:spPr>
        <p:txBody>
          <a:bodyPr wrap="none" rtlCol="0">
            <a:spAutoFit/>
          </a:bodyPr>
          <a:lstStyle/>
          <a:p>
            <a:r>
              <a:rPr lang="fi-FI" dirty="0" smtClean="0"/>
              <a:t>”Aim to be </a:t>
            </a:r>
            <a:r>
              <a:rPr lang="fi-FI" i="1" dirty="0" smtClean="0">
                <a:effectLst>
                  <a:outerShdw blurRad="38100" dist="38100" dir="2700000" algn="tl">
                    <a:srgbClr val="000000">
                      <a:alpha val="43137"/>
                    </a:srgbClr>
                  </a:outerShdw>
                </a:effectLst>
              </a:rPr>
              <a:t>THE BEST</a:t>
            </a:r>
            <a:r>
              <a:rPr lang="fi-FI" dirty="0" smtClean="0"/>
              <a:t> or stop aiming”</a:t>
            </a:r>
            <a:endParaRPr lang="fi-FI" dirty="0"/>
          </a:p>
        </p:txBody>
      </p:sp>
      <p:sp>
        <p:nvSpPr>
          <p:cNvPr id="5" name="TextBox 4"/>
          <p:cNvSpPr txBox="1"/>
          <p:nvPr/>
        </p:nvSpPr>
        <p:spPr>
          <a:xfrm>
            <a:off x="1619672" y="5157192"/>
            <a:ext cx="6115457" cy="523220"/>
          </a:xfrm>
          <a:prstGeom prst="rect">
            <a:avLst/>
          </a:prstGeom>
          <a:noFill/>
        </p:spPr>
        <p:txBody>
          <a:bodyPr wrap="none" rtlCol="0">
            <a:spAutoFit/>
          </a:bodyPr>
          <a:lstStyle/>
          <a:p>
            <a:r>
              <a:rPr lang="fi-FI" sz="2800" dirty="0" smtClean="0"/>
              <a:t>Could/should HE be a model for us YOU?</a:t>
            </a:r>
            <a:endParaRPr lang="fi-FI" sz="2800" dirty="0"/>
          </a:p>
        </p:txBody>
      </p:sp>
      <p:sp>
        <p:nvSpPr>
          <p:cNvPr id="2" name="TextBox 1"/>
          <p:cNvSpPr txBox="1"/>
          <p:nvPr/>
        </p:nvSpPr>
        <p:spPr>
          <a:xfrm>
            <a:off x="2483768" y="6309320"/>
            <a:ext cx="3586816" cy="369332"/>
          </a:xfrm>
          <a:prstGeom prst="rect">
            <a:avLst/>
          </a:prstGeom>
          <a:noFill/>
        </p:spPr>
        <p:txBody>
          <a:bodyPr wrap="none" rtlCol="0">
            <a:spAutoFit/>
          </a:bodyPr>
          <a:lstStyle/>
          <a:p>
            <a:r>
              <a:rPr lang="fi-FI" dirty="0" smtClean="0"/>
              <a:t>He is </a:t>
            </a:r>
            <a:r>
              <a:rPr lang="fi-FI" i="1" dirty="0" smtClean="0"/>
              <a:t>Peter Vesterbacka</a:t>
            </a:r>
            <a:r>
              <a:rPr lang="fi-FI" dirty="0" smtClean="0"/>
              <a:t> drom ROVIO</a:t>
            </a:r>
            <a:endParaRPr lang="fi-FI" dirty="0"/>
          </a:p>
        </p:txBody>
      </p:sp>
    </p:spTree>
    <p:extLst>
      <p:ext uri="{BB962C8B-B14F-4D97-AF65-F5344CB8AC3E}">
        <p14:creationId xmlns:p14="http://schemas.microsoft.com/office/powerpoint/2010/main" val="27565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i-FI" dirty="0"/>
              <a:t>W</a:t>
            </a:r>
            <a:r>
              <a:rPr lang="fi-FI" dirty="0" smtClean="0"/>
              <a:t>.Baumol et.al (2009) Growth Miracle Maker, Growth Saboteur</a:t>
            </a:r>
            <a:endParaRPr lang="fi-FI" dirty="0"/>
          </a:p>
        </p:txBody>
      </p:sp>
      <p:sp>
        <p:nvSpPr>
          <p:cNvPr id="5" name="TextBox 4"/>
          <p:cNvSpPr txBox="1"/>
          <p:nvPr/>
        </p:nvSpPr>
        <p:spPr>
          <a:xfrm>
            <a:off x="323528" y="2564904"/>
            <a:ext cx="8424936" cy="2862322"/>
          </a:xfrm>
          <a:prstGeom prst="rect">
            <a:avLst/>
          </a:prstGeom>
          <a:solidFill>
            <a:srgbClr val="FFFF00"/>
          </a:solidFill>
        </p:spPr>
        <p:txBody>
          <a:bodyPr wrap="square" rtlCol="0">
            <a:spAutoFit/>
          </a:bodyPr>
          <a:lstStyle/>
          <a:p>
            <a:pPr algn="ctr"/>
            <a:r>
              <a:rPr lang="fi-FI" sz="3600" dirty="0" smtClean="0"/>
              <a:t>”It is necessary, I believe, to give more weight to economic culture...the Continent (and to some extent, the United Kingdom, too) is in the grip of a culture hostile to enterprise and innovation”</a:t>
            </a:r>
            <a:endParaRPr lang="fi-FI" sz="3600" dirty="0"/>
          </a:p>
        </p:txBody>
      </p:sp>
    </p:spTree>
    <p:extLst>
      <p:ext uri="{BB962C8B-B14F-4D97-AF65-F5344CB8AC3E}">
        <p14:creationId xmlns:p14="http://schemas.microsoft.com/office/powerpoint/2010/main" val="3800515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fontScale="90000"/>
          </a:bodyPr>
          <a:lstStyle/>
          <a:p>
            <a:r>
              <a:rPr lang="fi-FI" dirty="0" smtClean="0"/>
              <a:t>Case </a:t>
            </a:r>
            <a:r>
              <a:rPr lang="fi-FI" i="1" dirty="0" smtClean="0"/>
              <a:t>ROVIO</a:t>
            </a:r>
            <a:endParaRPr lang="fi-FI" dirty="0"/>
          </a:p>
        </p:txBody>
      </p:sp>
      <p:sp>
        <p:nvSpPr>
          <p:cNvPr id="3" name="Rectangle 2"/>
          <p:cNvSpPr/>
          <p:nvPr/>
        </p:nvSpPr>
        <p:spPr>
          <a:xfrm>
            <a:off x="338335" y="1268760"/>
            <a:ext cx="8363272" cy="4862870"/>
          </a:xfrm>
          <a:prstGeom prst="rect">
            <a:avLst/>
          </a:prstGeom>
        </p:spPr>
        <p:txBody>
          <a:bodyPr wrap="square">
            <a:spAutoFit/>
          </a:bodyPr>
          <a:lstStyle/>
          <a:p>
            <a:pPr marL="457200" indent="-457200">
              <a:buFont typeface="Arial" pitchFamily="34" charset="0"/>
              <a:buChar char="•"/>
            </a:pPr>
            <a:r>
              <a:rPr lang="en-GB" sz="2600" dirty="0">
                <a:latin typeface="Arial" charset="0"/>
              </a:rPr>
              <a:t>Turnover 2006-2009: 748=&gt;1472=&gt;1604=&gt;1449</a:t>
            </a:r>
            <a:r>
              <a:rPr lang="en-GB" sz="2600" dirty="0" smtClean="0">
                <a:latin typeface="Arial" charset="0"/>
              </a:rPr>
              <a:t>=&gt;?</a:t>
            </a:r>
            <a:endParaRPr lang="en-GB" sz="2600" dirty="0">
              <a:latin typeface="Arial" charset="0"/>
            </a:endParaRPr>
          </a:p>
          <a:p>
            <a:pPr marL="457200" indent="-457200">
              <a:buFont typeface="Arial" pitchFamily="34" charset="0"/>
              <a:buChar char="•"/>
            </a:pPr>
            <a:r>
              <a:rPr lang="en-GB" sz="2600" dirty="0">
                <a:latin typeface="Arial" charset="0"/>
              </a:rPr>
              <a:t>Angry Birds was the 52</a:t>
            </a:r>
            <a:r>
              <a:rPr lang="en-GB" sz="2600" baseline="30000" dirty="0">
                <a:latin typeface="Arial" charset="0"/>
              </a:rPr>
              <a:t>nd</a:t>
            </a:r>
            <a:r>
              <a:rPr lang="en-GB" sz="2600" dirty="0">
                <a:latin typeface="Arial" charset="0"/>
              </a:rPr>
              <a:t> game </a:t>
            </a:r>
            <a:r>
              <a:rPr lang="en-GB" sz="2600" dirty="0" err="1">
                <a:latin typeface="Arial" charset="0"/>
              </a:rPr>
              <a:t>Rovio</a:t>
            </a:r>
            <a:r>
              <a:rPr lang="en-GB" sz="2600" dirty="0">
                <a:latin typeface="Arial" charset="0"/>
              </a:rPr>
              <a:t> </a:t>
            </a:r>
            <a:r>
              <a:rPr lang="en-GB" sz="2600" dirty="0" smtClean="0">
                <a:latin typeface="Arial" charset="0"/>
              </a:rPr>
              <a:t>developed (after 6 years of death valley)</a:t>
            </a:r>
          </a:p>
          <a:p>
            <a:pPr marL="914400" lvl="1" indent="-457200">
              <a:buFont typeface="Arial" pitchFamily="34" charset="0"/>
              <a:buChar char="•"/>
            </a:pPr>
            <a:r>
              <a:rPr lang="en-GB" sz="2200" dirty="0" smtClean="0">
                <a:latin typeface="Arial" charset="0"/>
              </a:rPr>
              <a:t>A </a:t>
            </a:r>
            <a:r>
              <a:rPr lang="en-GB" sz="2200" dirty="0">
                <a:latin typeface="Arial" charset="0"/>
              </a:rPr>
              <a:t>team of 4 developed the game as it was a low priority to the company</a:t>
            </a:r>
          </a:p>
          <a:p>
            <a:pPr marL="800100" lvl="1" indent="-342900">
              <a:buFont typeface="Arial" pitchFamily="34" charset="0"/>
              <a:buChar char="•"/>
            </a:pPr>
            <a:r>
              <a:rPr lang="en-GB" sz="2200" dirty="0">
                <a:latin typeface="Arial" charset="0"/>
              </a:rPr>
              <a:t>Development costs around 100.000 euros</a:t>
            </a:r>
          </a:p>
          <a:p>
            <a:pPr marL="800100" lvl="1" indent="-342900">
              <a:buFont typeface="Arial" pitchFamily="34" charset="0"/>
              <a:buChar char="•"/>
            </a:pPr>
            <a:r>
              <a:rPr lang="en-GB" sz="2200" dirty="0">
                <a:latin typeface="Arial" charset="0"/>
              </a:rPr>
              <a:t>Patience, </a:t>
            </a:r>
            <a:r>
              <a:rPr lang="en-GB" sz="2200" dirty="0" smtClean="0">
                <a:latin typeface="Arial" charset="0"/>
              </a:rPr>
              <a:t>persistence</a:t>
            </a:r>
            <a:r>
              <a:rPr lang="en-GB" sz="2200" dirty="0">
                <a:latin typeface="Arial" charset="0"/>
              </a:rPr>
              <a:t>, customer focus, LUCK!!!</a:t>
            </a:r>
          </a:p>
          <a:p>
            <a:pPr marL="800100" lvl="1" indent="-342900">
              <a:buFont typeface="Arial" pitchFamily="34" charset="0"/>
              <a:buChar char="•"/>
            </a:pPr>
            <a:r>
              <a:rPr lang="en-GB" sz="2200" dirty="0">
                <a:latin typeface="Arial" charset="0"/>
              </a:rPr>
              <a:t>Earlier games made some profit</a:t>
            </a:r>
          </a:p>
          <a:p>
            <a:pPr marL="800100" lvl="1" indent="-342900">
              <a:buFont typeface="Arial" pitchFamily="34" charset="0"/>
              <a:buChar char="•"/>
            </a:pPr>
            <a:r>
              <a:rPr lang="en-GB" sz="2200" dirty="0">
                <a:latin typeface="Arial" charset="0"/>
              </a:rPr>
              <a:t>Marketing essential, additional </a:t>
            </a:r>
            <a:r>
              <a:rPr lang="en-GB" sz="2200" dirty="0" smtClean="0">
                <a:latin typeface="Arial" charset="0"/>
              </a:rPr>
              <a:t>merchandise</a:t>
            </a:r>
          </a:p>
          <a:p>
            <a:pPr marL="342900" indent="-342900">
              <a:buFont typeface="Arial" pitchFamily="34" charset="0"/>
              <a:buChar char="•"/>
            </a:pPr>
            <a:r>
              <a:rPr lang="en-GB" sz="2200" dirty="0" smtClean="0">
                <a:latin typeface="Arial" charset="0"/>
              </a:rPr>
              <a:t> PV has an HP background 1992-2005, is a serial entrepreneur </a:t>
            </a:r>
            <a:endParaRPr lang="en-GB" sz="2200" dirty="0">
              <a:latin typeface="Arial" charset="0"/>
            </a:endParaRPr>
          </a:p>
          <a:p>
            <a:pPr marL="457200" indent="-457200">
              <a:buFont typeface="Arial" pitchFamily="34" charset="0"/>
              <a:buChar char="•"/>
            </a:pPr>
            <a:r>
              <a:rPr lang="en-GB" sz="2600" dirty="0">
                <a:latin typeface="Arial" charset="0"/>
              </a:rPr>
              <a:t>A VC of 43M$ </a:t>
            </a:r>
            <a:r>
              <a:rPr lang="en-GB" sz="2600" dirty="0" smtClean="0">
                <a:latin typeface="Arial" charset="0"/>
              </a:rPr>
              <a:t>afterwards</a:t>
            </a:r>
          </a:p>
          <a:p>
            <a:pPr marL="457200" indent="-457200">
              <a:buFont typeface="Arial" pitchFamily="34" charset="0"/>
              <a:buChar char="•"/>
            </a:pPr>
            <a:r>
              <a:rPr lang="en-GB" sz="2600" dirty="0" smtClean="0">
                <a:latin typeface="Arial" charset="0"/>
              </a:rPr>
              <a:t>Estimated market value 700 - 1000 million € (Forbes July 2011), </a:t>
            </a:r>
            <a:r>
              <a:rPr lang="en-GB" sz="2600" i="1" u="sng" dirty="0" smtClean="0">
                <a:effectLst>
                  <a:outerShdw blurRad="38100" dist="38100" dir="2700000" algn="tl">
                    <a:srgbClr val="000000">
                      <a:alpha val="43137"/>
                    </a:srgbClr>
                  </a:outerShdw>
                </a:effectLst>
                <a:latin typeface="Arial" charset="0"/>
              </a:rPr>
              <a:t>why</a:t>
            </a:r>
            <a:r>
              <a:rPr lang="en-GB" sz="2600" dirty="0" smtClean="0">
                <a:latin typeface="Arial" charset="0"/>
              </a:rPr>
              <a:t>?</a:t>
            </a:r>
            <a:endParaRPr lang="en-GB" sz="2600" dirty="0">
              <a:latin typeface="Arial" charset="0"/>
            </a:endParaRPr>
          </a:p>
        </p:txBody>
      </p:sp>
    </p:spTree>
    <p:extLst>
      <p:ext uri="{BB962C8B-B14F-4D97-AF65-F5344CB8AC3E}">
        <p14:creationId xmlns:p14="http://schemas.microsoft.com/office/powerpoint/2010/main" val="1430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ROVIO</a:t>
            </a:r>
            <a:endParaRPr lang="fi-FI" dirty="0"/>
          </a:p>
        </p:txBody>
      </p:sp>
      <p:graphicFrame>
        <p:nvGraphicFramePr>
          <p:cNvPr id="3" name="Kaavio 1"/>
          <p:cNvGraphicFramePr>
            <a:graphicFrameLocks/>
          </p:cNvGraphicFramePr>
          <p:nvPr>
            <p:extLst>
              <p:ext uri="{D42A27DB-BD31-4B8C-83A1-F6EECF244321}">
                <p14:modId xmlns:p14="http://schemas.microsoft.com/office/powerpoint/2010/main" val="3233220815"/>
              </p:ext>
            </p:extLst>
          </p:nvPr>
        </p:nvGraphicFramePr>
        <p:xfrm>
          <a:off x="1259632" y="1423872"/>
          <a:ext cx="6912768" cy="4503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112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ROVIO</a:t>
            </a:r>
            <a:endParaRPr lang="fi-FI" dirty="0"/>
          </a:p>
        </p:txBody>
      </p:sp>
      <p:graphicFrame>
        <p:nvGraphicFramePr>
          <p:cNvPr id="3" name="Kaavio 2"/>
          <p:cNvGraphicFramePr>
            <a:graphicFrameLocks/>
          </p:cNvGraphicFramePr>
          <p:nvPr>
            <p:extLst>
              <p:ext uri="{D42A27DB-BD31-4B8C-83A1-F6EECF244321}">
                <p14:modId xmlns:p14="http://schemas.microsoft.com/office/powerpoint/2010/main" val="3622075047"/>
              </p:ext>
            </p:extLst>
          </p:nvPr>
        </p:nvGraphicFramePr>
        <p:xfrm>
          <a:off x="755576" y="1268760"/>
          <a:ext cx="727280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80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ROVIO</a:t>
            </a:r>
            <a:endParaRPr lang="fi-FI" dirty="0"/>
          </a:p>
        </p:txBody>
      </p:sp>
      <p:graphicFrame>
        <p:nvGraphicFramePr>
          <p:cNvPr id="3" name="Kaavio 3"/>
          <p:cNvGraphicFramePr>
            <a:graphicFrameLocks/>
          </p:cNvGraphicFramePr>
          <p:nvPr>
            <p:extLst>
              <p:ext uri="{D42A27DB-BD31-4B8C-83A1-F6EECF244321}">
                <p14:modId xmlns:p14="http://schemas.microsoft.com/office/powerpoint/2010/main" val="3290621789"/>
              </p:ext>
            </p:extLst>
          </p:nvPr>
        </p:nvGraphicFramePr>
        <p:xfrm>
          <a:off x="1474470" y="1664970"/>
          <a:ext cx="6195060" cy="3528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8279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Case ROVIO</a:t>
            </a:r>
            <a:endParaRPr lang="fi-FI" dirty="0"/>
          </a:p>
        </p:txBody>
      </p:sp>
      <p:graphicFrame>
        <p:nvGraphicFramePr>
          <p:cNvPr id="3" name="Kaavio 7"/>
          <p:cNvGraphicFramePr>
            <a:graphicFrameLocks/>
          </p:cNvGraphicFramePr>
          <p:nvPr>
            <p:extLst>
              <p:ext uri="{D42A27DB-BD31-4B8C-83A1-F6EECF244321}">
                <p14:modId xmlns:p14="http://schemas.microsoft.com/office/powerpoint/2010/main" val="1347569607"/>
              </p:ext>
            </p:extLst>
          </p:nvPr>
        </p:nvGraphicFramePr>
        <p:xfrm>
          <a:off x="4067944" y="3212976"/>
          <a:ext cx="4765144" cy="2924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4"/>
          <p:cNvGraphicFramePr>
            <a:graphicFrameLocks/>
          </p:cNvGraphicFramePr>
          <p:nvPr>
            <p:extLst>
              <p:ext uri="{D42A27DB-BD31-4B8C-83A1-F6EECF244321}">
                <p14:modId xmlns:p14="http://schemas.microsoft.com/office/powerpoint/2010/main" val="2308278865"/>
              </p:ext>
            </p:extLst>
          </p:nvPr>
        </p:nvGraphicFramePr>
        <p:xfrm>
          <a:off x="476266" y="1628800"/>
          <a:ext cx="4954498" cy="2235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43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a:ln>
            <a:solidFill>
              <a:schemeClr val="accent1"/>
            </a:solidFill>
          </a:ln>
        </p:spPr>
        <p:txBody>
          <a:bodyPr/>
          <a:lstStyle/>
          <a:p>
            <a:r>
              <a:rPr lang="fi-FI" dirty="0" smtClean="0"/>
              <a:t>Why </a:t>
            </a:r>
            <a:r>
              <a:rPr lang="fi-FI" dirty="0" smtClean="0">
                <a:effectLst>
                  <a:outerShdw blurRad="38100" dist="38100" dir="2700000" algn="tl">
                    <a:srgbClr val="000000">
                      <a:alpha val="43137"/>
                    </a:srgbClr>
                  </a:outerShdw>
                </a:effectLst>
              </a:rPr>
              <a:t>1 000 000 000 </a:t>
            </a:r>
            <a:r>
              <a:rPr lang="fi-FI" dirty="0" smtClean="0"/>
              <a:t>€ ???</a:t>
            </a:r>
            <a:endParaRPr lang="fi-FI" dirty="0"/>
          </a:p>
        </p:txBody>
      </p:sp>
      <p:sp>
        <p:nvSpPr>
          <p:cNvPr id="3" name="TextBox 2"/>
          <p:cNvSpPr txBox="1"/>
          <p:nvPr/>
        </p:nvSpPr>
        <p:spPr>
          <a:xfrm>
            <a:off x="971600" y="2276872"/>
            <a:ext cx="7352334" cy="1384995"/>
          </a:xfrm>
          <a:prstGeom prst="rect">
            <a:avLst/>
          </a:prstGeom>
          <a:noFill/>
          <a:ln>
            <a:solidFill>
              <a:schemeClr val="accent1"/>
            </a:solidFill>
          </a:ln>
        </p:spPr>
        <p:txBody>
          <a:bodyPr wrap="none" rtlCol="0">
            <a:spAutoFit/>
          </a:bodyPr>
          <a:lstStyle/>
          <a:p>
            <a:pPr marL="285750" indent="-285750">
              <a:buFont typeface="Arial" pitchFamily="34" charset="0"/>
              <a:buChar char="•"/>
            </a:pPr>
            <a:r>
              <a:rPr lang="fi-FI" sz="2800" dirty="0" smtClean="0"/>
              <a:t>Entrepreneurial value is </a:t>
            </a:r>
            <a:r>
              <a:rPr lang="fi-FI" sz="2800" i="1" dirty="0" smtClean="0">
                <a:effectLst>
                  <a:outerShdw blurRad="38100" dist="38100" dir="2700000" algn="tl">
                    <a:srgbClr val="000000">
                      <a:alpha val="43137"/>
                    </a:srgbClr>
                  </a:outerShdw>
                </a:effectLst>
              </a:rPr>
              <a:t>EXPECTATIONS-DRIVEN</a:t>
            </a:r>
            <a:endParaRPr lang="fi-FI" sz="2800" dirty="0" smtClean="0"/>
          </a:p>
          <a:p>
            <a:pPr marL="742950" lvl="1" indent="-285750">
              <a:buFont typeface="Arial" pitchFamily="34" charset="0"/>
              <a:buChar char="•"/>
            </a:pPr>
            <a:r>
              <a:rPr lang="fi-FI" sz="2800" dirty="0" smtClean="0"/>
              <a:t>Can ROVIO become the next Disney?</a:t>
            </a:r>
          </a:p>
          <a:p>
            <a:pPr marL="285750" indent="-285750">
              <a:buFont typeface="Arial" pitchFamily="34" charset="0"/>
              <a:buChar char="•"/>
            </a:pPr>
            <a:r>
              <a:rPr lang="fi-FI" sz="2800" dirty="0" smtClean="0"/>
              <a:t>Entrepreneurial value is </a:t>
            </a:r>
            <a:r>
              <a:rPr lang="fi-FI" sz="2800" i="1" dirty="0" smtClean="0">
                <a:effectLst>
                  <a:outerShdw blurRad="38100" dist="38100" dir="2700000" algn="tl">
                    <a:srgbClr val="000000">
                      <a:alpha val="43137"/>
                    </a:srgbClr>
                  </a:outerShdw>
                </a:effectLst>
              </a:rPr>
              <a:t>PERSONALITY-DRIVEN</a:t>
            </a:r>
            <a:endParaRPr lang="fi-FI" sz="2800" dirty="0" smtClean="0">
              <a:effectLst>
                <a:outerShdw blurRad="38100" dist="38100" dir="2700000" algn="tl">
                  <a:srgbClr val="000000">
                    <a:alpha val="43137"/>
                  </a:srgbClr>
                </a:outerShdw>
              </a:effectLst>
            </a:endParaRPr>
          </a:p>
        </p:txBody>
      </p:sp>
      <p:sp>
        <p:nvSpPr>
          <p:cNvPr id="4" name="TextBox 3"/>
          <p:cNvSpPr txBox="1"/>
          <p:nvPr/>
        </p:nvSpPr>
        <p:spPr>
          <a:xfrm>
            <a:off x="971600" y="4221088"/>
            <a:ext cx="6499343" cy="584775"/>
          </a:xfrm>
          <a:prstGeom prst="rect">
            <a:avLst/>
          </a:prstGeom>
          <a:noFill/>
        </p:spPr>
        <p:txBody>
          <a:bodyPr wrap="none" rtlCol="0">
            <a:spAutoFit/>
          </a:bodyPr>
          <a:lstStyle/>
          <a:p>
            <a:pPr marL="285750" indent="-285750">
              <a:buFont typeface="Arial" pitchFamily="34" charset="0"/>
              <a:buChar char="•"/>
            </a:pPr>
            <a:r>
              <a:rPr lang="fi-FI" sz="3200" dirty="0" smtClean="0"/>
              <a:t>Product, team, process, network, ....</a:t>
            </a:r>
            <a:endParaRPr lang="fi-FI" sz="3200" dirty="0"/>
          </a:p>
        </p:txBody>
      </p:sp>
    </p:spTree>
    <p:extLst>
      <p:ext uri="{BB962C8B-B14F-4D97-AF65-F5344CB8AC3E}">
        <p14:creationId xmlns:p14="http://schemas.microsoft.com/office/powerpoint/2010/main" val="15908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Just to have a perspective....</a:t>
            </a:r>
            <a:endParaRPr lang="fi-FI" dirty="0"/>
          </a:p>
        </p:txBody>
      </p:sp>
      <p:sp>
        <p:nvSpPr>
          <p:cNvPr id="3" name="Rectangle 2"/>
          <p:cNvSpPr/>
          <p:nvPr/>
        </p:nvSpPr>
        <p:spPr>
          <a:xfrm>
            <a:off x="801567" y="2204864"/>
            <a:ext cx="7272808" cy="369332"/>
          </a:xfrm>
          <a:prstGeom prst="rect">
            <a:avLst/>
          </a:prstGeom>
        </p:spPr>
        <p:txBody>
          <a:bodyPr wrap="square">
            <a:spAutoFit/>
          </a:bodyPr>
          <a:lstStyle/>
          <a:p>
            <a:r>
              <a:rPr lang="fi-FI" u="sng" dirty="0">
                <a:hlinkClick r:id="rId2"/>
              </a:rPr>
              <a:t>http://blogs.wsj.com/digits/2011/08/24/steve-jobss-best-quotes/</a:t>
            </a:r>
            <a:endParaRPr lang="fi-FI" dirty="0"/>
          </a:p>
        </p:txBody>
      </p:sp>
      <p:sp>
        <p:nvSpPr>
          <p:cNvPr id="4" name="TextBox 3"/>
          <p:cNvSpPr txBox="1"/>
          <p:nvPr/>
        </p:nvSpPr>
        <p:spPr>
          <a:xfrm>
            <a:off x="769973" y="3250045"/>
            <a:ext cx="6624736" cy="646331"/>
          </a:xfrm>
          <a:prstGeom prst="rect">
            <a:avLst/>
          </a:prstGeom>
          <a:noFill/>
          <a:ln>
            <a:solidFill>
              <a:schemeClr val="accent1"/>
            </a:solidFill>
          </a:ln>
        </p:spPr>
        <p:txBody>
          <a:bodyPr wrap="square" rtlCol="0">
            <a:spAutoFit/>
          </a:bodyPr>
          <a:lstStyle/>
          <a:p>
            <a:r>
              <a:rPr lang="fi-FI" dirty="0" smtClean="0"/>
              <a:t>Interesting stuff, but the conclusion is that every entrepreneur must build his/her development on his/her own personality and capacity</a:t>
            </a:r>
            <a:endParaRPr lang="fi-FI" dirty="0"/>
          </a:p>
        </p:txBody>
      </p:sp>
      <p:sp>
        <p:nvSpPr>
          <p:cNvPr id="5" name="TextBox 4"/>
          <p:cNvSpPr txBox="1"/>
          <p:nvPr/>
        </p:nvSpPr>
        <p:spPr>
          <a:xfrm>
            <a:off x="769972" y="4380139"/>
            <a:ext cx="6682347" cy="923330"/>
          </a:xfrm>
          <a:prstGeom prst="rect">
            <a:avLst/>
          </a:prstGeom>
          <a:noFill/>
          <a:ln>
            <a:solidFill>
              <a:schemeClr val="accent1"/>
            </a:solidFill>
          </a:ln>
        </p:spPr>
        <p:txBody>
          <a:bodyPr wrap="square" rtlCol="0">
            <a:spAutoFit/>
          </a:bodyPr>
          <a:lstStyle/>
          <a:p>
            <a:pPr algn="ctr"/>
            <a:r>
              <a:rPr lang="fi-FI" dirty="0" smtClean="0"/>
              <a:t>The other observation is that entrepreneurship can be learned and there is no specific exclusive definition of the entrepreneurial type. We can all improve!!!</a:t>
            </a:r>
            <a:endParaRPr lang="fi-FI" dirty="0"/>
          </a:p>
        </p:txBody>
      </p:sp>
    </p:spTree>
    <p:extLst>
      <p:ext uri="{BB962C8B-B14F-4D97-AF65-F5344CB8AC3E}">
        <p14:creationId xmlns:p14="http://schemas.microsoft.com/office/powerpoint/2010/main" val="290151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634082"/>
          </a:xfrm>
        </p:spPr>
        <p:txBody>
          <a:bodyPr>
            <a:normAutofit fontScale="90000"/>
          </a:bodyPr>
          <a:lstStyle/>
          <a:p>
            <a:r>
              <a:rPr lang="fi-FI" dirty="0" smtClean="0"/>
              <a:t>The </a:t>
            </a:r>
            <a:r>
              <a:rPr lang="fi-FI" i="1" dirty="0" smtClean="0"/>
              <a:t>Masteries of Entrepreneurship</a:t>
            </a:r>
            <a:endParaRPr lang="fi-FI" dirty="0"/>
          </a:p>
        </p:txBody>
      </p:sp>
      <p:sp>
        <p:nvSpPr>
          <p:cNvPr id="3" name="Rectangle 2"/>
          <p:cNvSpPr/>
          <p:nvPr/>
        </p:nvSpPr>
        <p:spPr>
          <a:xfrm>
            <a:off x="0" y="1052736"/>
            <a:ext cx="9144000" cy="4893647"/>
          </a:xfrm>
          <a:prstGeom prst="rect">
            <a:avLst/>
          </a:prstGeom>
        </p:spPr>
        <p:txBody>
          <a:bodyPr wrap="square">
            <a:spAutoFit/>
          </a:bodyPr>
          <a:lstStyle/>
          <a:p>
            <a:pPr algn="ctr"/>
            <a:r>
              <a:rPr lang="en-GB" sz="2400" b="1" dirty="0" smtClean="0"/>
              <a:t>Mastery of Opportunity recognition</a:t>
            </a:r>
          </a:p>
          <a:p>
            <a:pPr algn="ctr"/>
            <a:r>
              <a:rPr lang="en-GB" dirty="0" smtClean="0"/>
              <a:t>Ability to recognise opportunities and “co-create future”</a:t>
            </a:r>
          </a:p>
          <a:p>
            <a:pPr algn="ctr"/>
            <a:r>
              <a:rPr lang="en-GB" sz="2400" b="1" dirty="0" smtClean="0"/>
              <a:t>Mastery </a:t>
            </a:r>
            <a:r>
              <a:rPr lang="en-GB" sz="2400" b="1" dirty="0"/>
              <a:t>of </a:t>
            </a:r>
            <a:r>
              <a:rPr lang="en-GB" sz="2400" b="1" dirty="0" smtClean="0"/>
              <a:t>Approach</a:t>
            </a:r>
            <a:r>
              <a:rPr lang="en-GB" sz="2400" dirty="0" smtClean="0"/>
              <a:t> </a:t>
            </a:r>
            <a:r>
              <a:rPr lang="en-GB" dirty="0"/>
              <a:t/>
            </a:r>
            <a:br>
              <a:rPr lang="en-GB" dirty="0"/>
            </a:br>
            <a:r>
              <a:rPr lang="en-GB" dirty="0"/>
              <a:t>Ability to select </a:t>
            </a:r>
            <a:r>
              <a:rPr lang="en-GB" dirty="0" smtClean="0"/>
              <a:t>a proper approach to meet </a:t>
            </a:r>
            <a:r>
              <a:rPr lang="en-GB" dirty="0"/>
              <a:t>key Entrepreneurship </a:t>
            </a:r>
            <a:r>
              <a:rPr lang="en-GB" dirty="0" smtClean="0"/>
              <a:t>Outcomes                                                   </a:t>
            </a:r>
            <a:endParaRPr lang="fi-FI" dirty="0"/>
          </a:p>
          <a:p>
            <a:pPr algn="ctr"/>
            <a:r>
              <a:rPr lang="en-GB" sz="2400" b="1" dirty="0"/>
              <a:t>Mastery of Philosophy</a:t>
            </a:r>
            <a:r>
              <a:rPr lang="en-GB" dirty="0"/>
              <a:t/>
            </a:r>
            <a:br>
              <a:rPr lang="en-GB" dirty="0"/>
            </a:br>
            <a:r>
              <a:rPr lang="en-GB" dirty="0" smtClean="0"/>
              <a:t>Ability </a:t>
            </a:r>
            <a:r>
              <a:rPr lang="en-GB" dirty="0"/>
              <a:t>to </a:t>
            </a:r>
            <a:r>
              <a:rPr lang="en-GB" dirty="0" smtClean="0"/>
              <a:t>pitch </a:t>
            </a:r>
            <a:r>
              <a:rPr lang="en-GB" dirty="0"/>
              <a:t>the relevance of </a:t>
            </a:r>
            <a:r>
              <a:rPr lang="en-GB" dirty="0" smtClean="0"/>
              <a:t>new venture to whom it might concern</a:t>
            </a:r>
            <a:endParaRPr lang="fi-FI" dirty="0"/>
          </a:p>
          <a:p>
            <a:pPr algn="ctr"/>
            <a:r>
              <a:rPr lang="en-GB" sz="2400" b="1" dirty="0"/>
              <a:t>Mastery of Strategy</a:t>
            </a:r>
            <a:r>
              <a:rPr lang="en-GB" dirty="0"/>
              <a:t/>
            </a:r>
            <a:br>
              <a:rPr lang="en-GB" dirty="0"/>
            </a:br>
            <a:r>
              <a:rPr lang="en-GB" dirty="0"/>
              <a:t>Ability to assess the organisation change </a:t>
            </a:r>
            <a:r>
              <a:rPr lang="en-GB" dirty="0" smtClean="0"/>
              <a:t>requirement and </a:t>
            </a:r>
            <a:r>
              <a:rPr lang="en-GB" dirty="0" err="1"/>
              <a:t>and</a:t>
            </a:r>
            <a:r>
              <a:rPr lang="en-GB" dirty="0"/>
              <a:t> pursue appropriate </a:t>
            </a:r>
            <a:r>
              <a:rPr lang="en-GB" dirty="0" smtClean="0"/>
              <a:t>strategies</a:t>
            </a:r>
            <a:endParaRPr lang="fi-FI" dirty="0"/>
          </a:p>
          <a:p>
            <a:pPr algn="ctr"/>
            <a:r>
              <a:rPr lang="en-GB" sz="2400" b="1" dirty="0"/>
              <a:t>Mastery of Operations</a:t>
            </a:r>
            <a:r>
              <a:rPr lang="en-GB" dirty="0"/>
              <a:t/>
            </a:r>
            <a:br>
              <a:rPr lang="en-GB" dirty="0"/>
            </a:br>
            <a:r>
              <a:rPr lang="en-GB" dirty="0"/>
              <a:t>Ability to apply strategy </a:t>
            </a:r>
            <a:endParaRPr lang="fi-FI" dirty="0"/>
          </a:p>
          <a:p>
            <a:pPr algn="ctr"/>
            <a:r>
              <a:rPr lang="en-GB" sz="2400" b="1" dirty="0"/>
              <a:t>Mastery of Networks</a:t>
            </a:r>
            <a:r>
              <a:rPr lang="en-GB" dirty="0"/>
              <a:t/>
            </a:r>
            <a:br>
              <a:rPr lang="en-GB" dirty="0"/>
            </a:br>
            <a:r>
              <a:rPr lang="en-GB" dirty="0"/>
              <a:t>Ability to harness the potential of all related stakeholder </a:t>
            </a:r>
            <a:r>
              <a:rPr lang="en-GB" dirty="0" smtClean="0"/>
              <a:t>networks (including customers!)</a:t>
            </a:r>
          </a:p>
          <a:p>
            <a:pPr algn="ctr"/>
            <a:r>
              <a:rPr lang="en-GB" sz="2400" b="1" dirty="0" smtClean="0"/>
              <a:t>Mastery of Failure</a:t>
            </a:r>
            <a:endParaRPr lang="en-GB" sz="2400" dirty="0" smtClean="0"/>
          </a:p>
          <a:p>
            <a:pPr algn="ctr"/>
            <a:r>
              <a:rPr lang="en-GB" dirty="0" smtClean="0"/>
              <a:t>Ability to withstand failure and build on it</a:t>
            </a:r>
            <a:endParaRPr lang="fi-FI" dirty="0"/>
          </a:p>
          <a:p>
            <a:pPr algn="ctr"/>
            <a:r>
              <a:rPr lang="en-GB" b="1" dirty="0"/>
              <a:t> </a:t>
            </a:r>
            <a:endParaRPr lang="fi-FI" dirty="0"/>
          </a:p>
        </p:txBody>
      </p:sp>
      <p:sp>
        <p:nvSpPr>
          <p:cNvPr id="4" name="TextBox 3"/>
          <p:cNvSpPr txBox="1"/>
          <p:nvPr/>
        </p:nvSpPr>
        <p:spPr>
          <a:xfrm>
            <a:off x="2843808" y="6256544"/>
            <a:ext cx="1872500" cy="369332"/>
          </a:xfrm>
          <a:prstGeom prst="rect">
            <a:avLst/>
          </a:prstGeom>
          <a:noFill/>
        </p:spPr>
        <p:txBody>
          <a:bodyPr wrap="none" rtlCol="0">
            <a:spAutoFit/>
          </a:bodyPr>
          <a:lstStyle/>
          <a:p>
            <a:r>
              <a:rPr lang="fi-FI" dirty="0" smtClean="0"/>
              <a:t>SEE: </a:t>
            </a:r>
            <a:r>
              <a:rPr lang="fi-FI" dirty="0" smtClean="0">
                <a:hlinkClick r:id="rId2"/>
              </a:rPr>
              <a:t>www.3ep.eu</a:t>
            </a:r>
            <a:r>
              <a:rPr lang="fi-FI" dirty="0" smtClean="0"/>
              <a:t> </a:t>
            </a:r>
            <a:endParaRPr lang="fi-FI" dirty="0"/>
          </a:p>
        </p:txBody>
      </p:sp>
    </p:spTree>
    <p:extLst>
      <p:ext uri="{BB962C8B-B14F-4D97-AF65-F5344CB8AC3E}">
        <p14:creationId xmlns:p14="http://schemas.microsoft.com/office/powerpoint/2010/main" val="30296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28343"/>
            <a:ext cx="8363272" cy="3508653"/>
          </a:xfrm>
          <a:prstGeom prst="rect">
            <a:avLst/>
          </a:prstGeom>
        </p:spPr>
        <p:txBody>
          <a:bodyPr wrap="square">
            <a:spAutoFit/>
          </a:bodyPr>
          <a:lstStyle/>
          <a:p>
            <a:pPr algn="ctr"/>
            <a:r>
              <a:rPr lang="en-GB" sz="2400" b="1" dirty="0"/>
              <a:t>Mastery of Process</a:t>
            </a:r>
            <a:r>
              <a:rPr lang="en-GB" dirty="0"/>
              <a:t/>
            </a:r>
            <a:br>
              <a:rPr lang="en-GB" dirty="0"/>
            </a:br>
            <a:r>
              <a:rPr lang="en-GB" dirty="0"/>
              <a:t>Ability to organise knowledge appropriately around development problems and opportunities </a:t>
            </a:r>
            <a:endParaRPr lang="fi-FI" dirty="0"/>
          </a:p>
          <a:p>
            <a:pPr algn="ctr"/>
            <a:r>
              <a:rPr lang="en-GB" sz="2400" b="1" dirty="0"/>
              <a:t>Mastery of </a:t>
            </a:r>
            <a:r>
              <a:rPr lang="en-GB" sz="2400" b="1" dirty="0" smtClean="0"/>
              <a:t>Disruption</a:t>
            </a:r>
            <a:r>
              <a:rPr lang="en-GB" dirty="0"/>
              <a:t/>
            </a:r>
            <a:br>
              <a:rPr lang="en-GB" dirty="0"/>
            </a:br>
            <a:r>
              <a:rPr lang="en-GB" dirty="0" smtClean="0"/>
              <a:t>Ability to change the rules of the game</a:t>
            </a:r>
            <a:endParaRPr lang="fi-FI" dirty="0"/>
          </a:p>
          <a:p>
            <a:pPr algn="ctr"/>
            <a:r>
              <a:rPr lang="en-GB" sz="2400" b="1" dirty="0"/>
              <a:t>Mastery of Resource Acquisition</a:t>
            </a:r>
            <a:r>
              <a:rPr lang="en-GB" dirty="0"/>
              <a:t/>
            </a:r>
            <a:br>
              <a:rPr lang="en-GB" dirty="0"/>
            </a:br>
            <a:r>
              <a:rPr lang="en-GB" dirty="0"/>
              <a:t>Ability to identify and engage sources of support for </a:t>
            </a:r>
            <a:r>
              <a:rPr lang="en-GB" dirty="0" smtClean="0"/>
              <a:t>business development </a:t>
            </a:r>
            <a:r>
              <a:rPr lang="en-GB" dirty="0"/>
              <a:t>including funding and support in kind.</a:t>
            </a:r>
            <a:endParaRPr lang="fi-FI" dirty="0"/>
          </a:p>
          <a:p>
            <a:pPr algn="ctr"/>
            <a:r>
              <a:rPr lang="en-GB" sz="2400" b="1" dirty="0"/>
              <a:t>Mastery of Personal Entrepreneurship</a:t>
            </a:r>
            <a:r>
              <a:rPr lang="en-GB" dirty="0"/>
              <a:t/>
            </a:r>
            <a:br>
              <a:rPr lang="en-GB" dirty="0"/>
            </a:br>
            <a:r>
              <a:rPr lang="en-GB" dirty="0"/>
              <a:t>Ability to demonstrate personal entrepreneurial behaviour – take risks – grasp opportunities  - take initiatives etc. and be a role model.</a:t>
            </a:r>
            <a:endParaRPr lang="fi-FI" dirty="0"/>
          </a:p>
        </p:txBody>
      </p:sp>
      <p:sp>
        <p:nvSpPr>
          <p:cNvPr id="4" name="Title 1"/>
          <p:cNvSpPr>
            <a:spLocks noGrp="1"/>
          </p:cNvSpPr>
          <p:nvPr>
            <p:ph type="title"/>
          </p:nvPr>
        </p:nvSpPr>
        <p:spPr>
          <a:xfrm>
            <a:off x="457200" y="274638"/>
            <a:ext cx="8229600" cy="634082"/>
          </a:xfrm>
        </p:spPr>
        <p:txBody>
          <a:bodyPr>
            <a:normAutofit fontScale="90000"/>
          </a:bodyPr>
          <a:lstStyle/>
          <a:p>
            <a:r>
              <a:rPr lang="fi-FI" dirty="0" smtClean="0"/>
              <a:t>The </a:t>
            </a:r>
            <a:r>
              <a:rPr lang="fi-FI" i="1" dirty="0" smtClean="0"/>
              <a:t>Masteries (adopted)...</a:t>
            </a:r>
            <a:endParaRPr lang="fi-FI" dirty="0"/>
          </a:p>
        </p:txBody>
      </p:sp>
      <p:sp>
        <p:nvSpPr>
          <p:cNvPr id="5" name="TextBox 4"/>
          <p:cNvSpPr txBox="1"/>
          <p:nvPr/>
        </p:nvSpPr>
        <p:spPr>
          <a:xfrm>
            <a:off x="721239" y="4941168"/>
            <a:ext cx="7598234" cy="707886"/>
          </a:xfrm>
          <a:prstGeom prst="rect">
            <a:avLst/>
          </a:prstGeom>
          <a:noFill/>
        </p:spPr>
        <p:txBody>
          <a:bodyPr wrap="none" rtlCol="0">
            <a:spAutoFit/>
          </a:bodyPr>
          <a:lstStyle/>
          <a:p>
            <a:pPr algn="ctr"/>
            <a:r>
              <a:rPr lang="fi-FI" sz="4000" dirty="0" smtClean="0"/>
              <a:t>ENTREPRENEURSHIP IS A MINDSET!</a:t>
            </a:r>
            <a:endParaRPr lang="fi-FI" sz="4000" dirty="0"/>
          </a:p>
        </p:txBody>
      </p:sp>
    </p:spTree>
    <p:extLst>
      <p:ext uri="{BB962C8B-B14F-4D97-AF65-F5344CB8AC3E}">
        <p14:creationId xmlns:p14="http://schemas.microsoft.com/office/powerpoint/2010/main" val="34107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GB" sz="2800" dirty="0" smtClean="0"/>
              <a:t>Every firm must be </a:t>
            </a:r>
            <a:r>
              <a:rPr lang="en-GB" sz="2800" i="1" dirty="0" err="1" smtClean="0">
                <a:effectLst>
                  <a:outerShdw blurRad="38100" dist="38100" dir="2700000" algn="tl">
                    <a:srgbClr val="000000">
                      <a:alpha val="43137"/>
                    </a:srgbClr>
                  </a:outerShdw>
                </a:effectLst>
              </a:rPr>
              <a:t>Medician</a:t>
            </a:r>
            <a:r>
              <a:rPr lang="en-GB" sz="2800" dirty="0" smtClean="0"/>
              <a:t> (well, almost…)</a:t>
            </a:r>
            <a:endParaRPr lang="en-GB" sz="2800" dirty="0"/>
          </a:p>
        </p:txBody>
      </p:sp>
      <p:pic>
        <p:nvPicPr>
          <p:cNvPr id="6" name="Picture 2"/>
          <p:cNvPicPr>
            <a:picLocks noChangeAspect="1" noChangeArrowheads="1"/>
          </p:cNvPicPr>
          <p:nvPr/>
        </p:nvPicPr>
        <p:blipFill>
          <a:blip r:embed="rId2"/>
          <a:srcRect/>
          <a:stretch>
            <a:fillRect/>
          </a:stretch>
        </p:blipFill>
        <p:spPr bwMode="auto">
          <a:xfrm>
            <a:off x="381000" y="1676400"/>
            <a:ext cx="3657600" cy="2286000"/>
          </a:xfrm>
          <a:prstGeom prst="rect">
            <a:avLst/>
          </a:prstGeom>
          <a:noFill/>
          <a:ln w="9525">
            <a:noFill/>
            <a:miter lim="800000"/>
            <a:headEnd/>
            <a:tailEnd/>
          </a:ln>
          <a:effectLst/>
        </p:spPr>
      </p:pic>
      <p:sp>
        <p:nvSpPr>
          <p:cNvPr id="7" name="TextBox 6"/>
          <p:cNvSpPr txBox="1"/>
          <p:nvPr/>
        </p:nvSpPr>
        <p:spPr>
          <a:xfrm>
            <a:off x="5562600" y="1752600"/>
            <a:ext cx="2666999" cy="2308324"/>
          </a:xfrm>
          <a:prstGeom prst="rect">
            <a:avLst/>
          </a:prstGeom>
          <a:solidFill>
            <a:srgbClr val="D7E4BD"/>
          </a:solidFill>
          <a:scene3d>
            <a:camera prst="orthographicFront"/>
            <a:lightRig rig="threePt" dir="t"/>
          </a:scene3d>
          <a:sp3d>
            <a:bevelT w="101600" prst="riblet"/>
          </a:sp3d>
        </p:spPr>
        <p:txBody>
          <a:bodyPr wrap="square" rtlCol="0">
            <a:spAutoFit/>
          </a:bodyPr>
          <a:lstStyle/>
          <a:p>
            <a:pPr algn="ctr"/>
            <a:r>
              <a:rPr lang="en-GB" sz="4800" dirty="0" smtClean="0"/>
              <a:t>A solid business model</a:t>
            </a:r>
            <a:endParaRPr lang="en-GB" sz="4800" dirty="0"/>
          </a:p>
        </p:txBody>
      </p:sp>
      <p:sp>
        <p:nvSpPr>
          <p:cNvPr id="8" name="TextBox 7"/>
          <p:cNvSpPr txBox="1"/>
          <p:nvPr/>
        </p:nvSpPr>
        <p:spPr>
          <a:xfrm>
            <a:off x="4572000" y="2438400"/>
            <a:ext cx="529562" cy="923330"/>
          </a:xfrm>
          <a:prstGeom prst="rect">
            <a:avLst/>
          </a:prstGeom>
          <a:noFill/>
        </p:spPr>
        <p:txBody>
          <a:bodyPr wrap="none" rtlCol="0">
            <a:spAutoFit/>
          </a:bodyPr>
          <a:lstStyle/>
          <a:p>
            <a:r>
              <a:rPr lang="en-GB" sz="5400" dirty="0" smtClean="0"/>
              <a:t>+</a:t>
            </a:r>
            <a:endParaRPr lang="en-GB" sz="5400" dirty="0"/>
          </a:p>
        </p:txBody>
      </p:sp>
      <p:sp>
        <p:nvSpPr>
          <p:cNvPr id="9" name="Left Brace 8"/>
          <p:cNvSpPr/>
          <p:nvPr/>
        </p:nvSpPr>
        <p:spPr>
          <a:xfrm rot="16200000">
            <a:off x="4343400" y="1143000"/>
            <a:ext cx="609600" cy="7010400"/>
          </a:xfrm>
          <a:prstGeom prst="leftBrac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TextBox 9"/>
          <p:cNvSpPr txBox="1"/>
          <p:nvPr/>
        </p:nvSpPr>
        <p:spPr>
          <a:xfrm>
            <a:off x="2457163" y="4869160"/>
            <a:ext cx="4759235" cy="830997"/>
          </a:xfrm>
          <a:prstGeom prst="rect">
            <a:avLst/>
          </a:prstGeom>
          <a:noFill/>
        </p:spPr>
        <p:txBody>
          <a:bodyPr wrap="none" rtlCol="0">
            <a:spAutoFit/>
          </a:bodyPr>
          <a:lstStyle/>
          <a:p>
            <a:r>
              <a:rPr lang="en-GB" sz="4800" b="1" dirty="0" smtClean="0"/>
              <a:t>HYBRID BUSINESS</a:t>
            </a:r>
            <a:endParaRPr lang="en-GB" sz="4800" b="1" dirty="0"/>
          </a:p>
        </p:txBody>
      </p:sp>
      <p:sp>
        <p:nvSpPr>
          <p:cNvPr id="11" name="TextBox 10"/>
          <p:cNvSpPr txBox="1"/>
          <p:nvPr/>
        </p:nvSpPr>
        <p:spPr>
          <a:xfrm>
            <a:off x="179512" y="5700157"/>
            <a:ext cx="1648849" cy="276999"/>
          </a:xfrm>
          <a:prstGeom prst="rect">
            <a:avLst/>
          </a:prstGeom>
          <a:noFill/>
          <a:scene3d>
            <a:camera prst="orthographicFront"/>
            <a:lightRig rig="threePt" dir="t"/>
          </a:scene3d>
          <a:sp3d>
            <a:bevelT w="101600" prst="riblet"/>
          </a:sp3d>
        </p:spPr>
        <p:txBody>
          <a:bodyPr wrap="none" rtlCol="0">
            <a:spAutoFit/>
          </a:bodyPr>
          <a:lstStyle/>
          <a:p>
            <a:r>
              <a:rPr lang="en-GB" sz="1200" noProof="1" smtClean="0"/>
              <a:t>Lawrence Lessig: Remix</a:t>
            </a:r>
            <a:endParaRPr lang="en-GB" sz="1200" noProof="1"/>
          </a:p>
        </p:txBody>
      </p:sp>
    </p:spTree>
    <p:extLst>
      <p:ext uri="{BB962C8B-B14F-4D97-AF65-F5344CB8AC3E}">
        <p14:creationId xmlns:p14="http://schemas.microsoft.com/office/powerpoint/2010/main" val="3968263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900" decel="100000" fill="hold"/>
                                        <p:tgtEl>
                                          <p:spTgt spid="1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Kenneth Arrow:</a:t>
            </a:r>
            <a:endParaRPr lang="fi-FI" dirty="0"/>
          </a:p>
        </p:txBody>
      </p:sp>
      <p:sp>
        <p:nvSpPr>
          <p:cNvPr id="3" name="TextBox 2"/>
          <p:cNvSpPr txBox="1"/>
          <p:nvPr/>
        </p:nvSpPr>
        <p:spPr>
          <a:xfrm>
            <a:off x="1079704" y="1916832"/>
            <a:ext cx="7272808" cy="3416320"/>
          </a:xfrm>
          <a:prstGeom prst="rect">
            <a:avLst/>
          </a:prstGeom>
          <a:solidFill>
            <a:srgbClr val="FFFF00"/>
          </a:solidFill>
        </p:spPr>
        <p:txBody>
          <a:bodyPr wrap="square" rtlCol="0">
            <a:spAutoFit/>
          </a:bodyPr>
          <a:lstStyle/>
          <a:p>
            <a:pPr algn="ctr"/>
            <a:r>
              <a:rPr lang="fi-FI" sz="3600" dirty="0" smtClean="0"/>
              <a:t>”Innovations, almost by definition, are one of the least analyzed parts of economics, in spite of the veritable fact that they have contributed  more to per capita economic growth than any other factor”</a:t>
            </a:r>
            <a:endParaRPr lang="fi-FI" sz="3600" dirty="0"/>
          </a:p>
        </p:txBody>
      </p:sp>
    </p:spTree>
    <p:extLst>
      <p:ext uri="{BB962C8B-B14F-4D97-AF65-F5344CB8AC3E}">
        <p14:creationId xmlns:p14="http://schemas.microsoft.com/office/powerpoint/2010/main" val="1917209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A VERY SHORT HISTORY OF INNOVATION (See Swann (2009) </a:t>
            </a:r>
            <a:r>
              <a:rPr lang="fi-FI" sz="3200" i="1" dirty="0" smtClean="0"/>
              <a:t>The Economics of Innovation</a:t>
            </a:r>
            <a:endParaRPr lang="fi-FI" sz="3200" i="1" dirty="0"/>
          </a:p>
        </p:txBody>
      </p:sp>
      <p:sp>
        <p:nvSpPr>
          <p:cNvPr id="3" name="Content Placeholder 2"/>
          <p:cNvSpPr>
            <a:spLocks noGrp="1"/>
          </p:cNvSpPr>
          <p:nvPr>
            <p:ph idx="1"/>
          </p:nvPr>
        </p:nvSpPr>
        <p:spPr/>
        <p:txBody>
          <a:bodyPr>
            <a:normAutofit fontScale="85000" lnSpcReduction="20000"/>
          </a:bodyPr>
          <a:lstStyle/>
          <a:p>
            <a:r>
              <a:rPr lang="fi-FI" dirty="0" smtClean="0"/>
              <a:t>Adam Smith (1723-1790): </a:t>
            </a:r>
          </a:p>
          <a:p>
            <a:pPr lvl="1"/>
            <a:r>
              <a:rPr lang="fi-FI" sz="1500" dirty="0" smtClean="0"/>
              <a:t>Division of labour (Rae 1796-1872 argued for invention)</a:t>
            </a:r>
          </a:p>
          <a:p>
            <a:r>
              <a:rPr lang="fi-FI" dirty="0" smtClean="0"/>
              <a:t>John Stuart Mill (1806 – 1873) </a:t>
            </a:r>
          </a:p>
          <a:p>
            <a:pPr lvl="1"/>
            <a:r>
              <a:rPr lang="fi-FI" sz="1500" dirty="0" smtClean="0"/>
              <a:t>There is a black side to invention</a:t>
            </a:r>
          </a:p>
          <a:p>
            <a:r>
              <a:rPr lang="fi-FI" dirty="0" smtClean="0"/>
              <a:t>Karl Marx (1818 – 1883)</a:t>
            </a:r>
            <a:r>
              <a:rPr lang="fi-FI" sz="1400" dirty="0" smtClean="0"/>
              <a:t> </a:t>
            </a:r>
          </a:p>
          <a:p>
            <a:pPr lvl="1"/>
            <a:r>
              <a:rPr lang="fi-FI" sz="1500" dirty="0" smtClean="0"/>
              <a:t>The bourgeoisie must constantly revolutionise the means of production</a:t>
            </a:r>
          </a:p>
          <a:p>
            <a:r>
              <a:rPr lang="fi-FI" dirty="0" smtClean="0"/>
              <a:t>Alfred Marshall (1842 – 1924)</a:t>
            </a:r>
          </a:p>
          <a:p>
            <a:pPr lvl="1"/>
            <a:r>
              <a:rPr lang="fi-FI" sz="1500" dirty="0" smtClean="0"/>
              <a:t>Consumer as an innovator</a:t>
            </a:r>
          </a:p>
          <a:p>
            <a:r>
              <a:rPr lang="fi-FI" dirty="0" smtClean="0"/>
              <a:t>Thorstein Veblen (1857 – 1929)</a:t>
            </a:r>
          </a:p>
          <a:p>
            <a:pPr lvl="1"/>
            <a:r>
              <a:rPr lang="fi-FI" sz="1500" dirty="0" smtClean="0"/>
              <a:t>Invention is the mother of necessity</a:t>
            </a:r>
          </a:p>
          <a:p>
            <a:r>
              <a:rPr lang="fi-FI" dirty="0" smtClean="0"/>
              <a:t>Joseph Schumpeter (1883 – 1950</a:t>
            </a:r>
          </a:p>
          <a:p>
            <a:pPr lvl="1"/>
            <a:r>
              <a:rPr lang="fi-FI" sz="1600" dirty="0" smtClean="0"/>
              <a:t>Creative destruction</a:t>
            </a:r>
          </a:p>
          <a:p>
            <a:r>
              <a:rPr lang="fi-FI" dirty="0" smtClean="0"/>
              <a:t>Lewis Mumford (1895 – 1990) </a:t>
            </a:r>
          </a:p>
          <a:p>
            <a:pPr lvl="1"/>
            <a:r>
              <a:rPr lang="fi-FI" sz="1600" dirty="0" smtClean="0"/>
              <a:t>It’s the clock, not the steam engine</a:t>
            </a:r>
            <a:endParaRPr lang="fi-FI" sz="1600" dirty="0"/>
          </a:p>
        </p:txBody>
      </p:sp>
    </p:spTree>
    <p:extLst>
      <p:ext uri="{BB962C8B-B14F-4D97-AF65-F5344CB8AC3E}">
        <p14:creationId xmlns:p14="http://schemas.microsoft.com/office/powerpoint/2010/main" val="14240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1"/>
          </p:nvPr>
        </p:nvSpPr>
        <p:spPr>
          <a:xfrm>
            <a:off x="179512" y="836712"/>
            <a:ext cx="7916862" cy="4498975"/>
          </a:xfrm>
        </p:spPr>
        <p:txBody>
          <a:bodyPr>
            <a:normAutofit fontScale="92500"/>
          </a:bodyPr>
          <a:lstStyle/>
          <a:p>
            <a:r>
              <a:rPr lang="en-GB" sz="2600" dirty="0">
                <a:latin typeface="Arial" charset="0"/>
              </a:rPr>
              <a:t>A new good or a new quality of a good</a:t>
            </a:r>
          </a:p>
          <a:p>
            <a:r>
              <a:rPr lang="en-GB" sz="2600" dirty="0">
                <a:latin typeface="Arial" charset="0"/>
              </a:rPr>
              <a:t>A new method of production not previously tested, that does not need to be founded upon scientific discovery</a:t>
            </a:r>
          </a:p>
          <a:p>
            <a:r>
              <a:rPr lang="en-GB" sz="2600" dirty="0">
                <a:latin typeface="Arial" charset="0"/>
              </a:rPr>
              <a:t>Opening a new market, </a:t>
            </a:r>
            <a:r>
              <a:rPr lang="en-GB" sz="2600" dirty="0" err="1">
                <a:latin typeface="Arial" charset="0"/>
              </a:rPr>
              <a:t>ie</a:t>
            </a:r>
            <a:r>
              <a:rPr lang="en-GB" sz="2600" dirty="0">
                <a:latin typeface="Arial" charset="0"/>
              </a:rPr>
              <a:t>. a market that a firm has not previously entered, whether or not this market has existed before (</a:t>
            </a:r>
            <a:r>
              <a:rPr lang="en-GB" sz="2600" dirty="0" err="1">
                <a:latin typeface="Arial" charset="0"/>
              </a:rPr>
              <a:t>Ansoff’s</a:t>
            </a:r>
            <a:r>
              <a:rPr lang="en-GB" sz="2600" dirty="0">
                <a:latin typeface="Arial" charset="0"/>
              </a:rPr>
              <a:t> product/market matrix)</a:t>
            </a:r>
          </a:p>
          <a:p>
            <a:r>
              <a:rPr lang="en-GB" sz="2600" dirty="0">
                <a:latin typeface="Arial" charset="0"/>
              </a:rPr>
              <a:t>A new source of supply of raw materials, irrespective of whether this source already exists or has first to be created</a:t>
            </a:r>
          </a:p>
          <a:p>
            <a:r>
              <a:rPr lang="en-GB" sz="2600" dirty="0">
                <a:latin typeface="Arial" charset="0"/>
              </a:rPr>
              <a:t>The carrying out of new organisation</a:t>
            </a:r>
          </a:p>
        </p:txBody>
      </p:sp>
      <p:pic>
        <p:nvPicPr>
          <p:cNvPr id="7" name="Picture 4" descr="j02512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28384" y="2420888"/>
            <a:ext cx="10810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6512" y="-27384"/>
            <a:ext cx="8352928" cy="719138"/>
          </a:xfrm>
        </p:spPr>
        <p:txBody>
          <a:bodyPr/>
          <a:lstStyle/>
          <a:p>
            <a:r>
              <a:rPr lang="en-US" sz="2800" b="1" dirty="0" smtClean="0">
                <a:solidFill>
                  <a:schemeClr val="tx2"/>
                </a:solidFill>
                <a:latin typeface="Arial" charset="0"/>
                <a:ea typeface="+mn-ea"/>
                <a:cs typeface="+mn-cs"/>
              </a:rPr>
              <a:t>Innovation (Schumpeter 1934; </a:t>
            </a:r>
            <a:r>
              <a:rPr lang="en-US" sz="2800" b="1" dirty="0" err="1" smtClean="0">
                <a:solidFill>
                  <a:schemeClr val="tx2"/>
                </a:solidFill>
                <a:latin typeface="Arial" charset="0"/>
                <a:ea typeface="+mn-ea"/>
                <a:cs typeface="+mn-cs"/>
              </a:rPr>
              <a:t>Baumol</a:t>
            </a:r>
            <a:r>
              <a:rPr lang="en-US" sz="2800" b="1" dirty="0" smtClean="0">
                <a:solidFill>
                  <a:schemeClr val="tx2"/>
                </a:solidFill>
                <a:latin typeface="Arial" charset="0"/>
                <a:ea typeface="+mn-ea"/>
                <a:cs typeface="+mn-cs"/>
              </a:rPr>
              <a:t> 1990)</a:t>
            </a:r>
            <a:endParaRPr lang="en-US" sz="2800" b="1" dirty="0">
              <a:solidFill>
                <a:schemeClr val="tx2"/>
              </a:solidFill>
              <a:latin typeface="Arial" charset="0"/>
              <a:ea typeface="+mn-ea"/>
              <a:cs typeface="+mn-cs"/>
            </a:endParaRPr>
          </a:p>
        </p:txBody>
      </p:sp>
    </p:spTree>
    <p:extLst>
      <p:ext uri="{BB962C8B-B14F-4D97-AF65-F5344CB8AC3E}">
        <p14:creationId xmlns:p14="http://schemas.microsoft.com/office/powerpoint/2010/main" val="3471416531"/>
      </p:ext>
    </p:extLst>
  </p:cSld>
  <p:clrMapOvr>
    <a:masterClrMapping/>
  </p:clrMapOvr>
  <p:transition spd="med">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fi-FI" dirty="0"/>
          </a:p>
        </p:txBody>
      </p:sp>
      <p:sp>
        <p:nvSpPr>
          <p:cNvPr id="3" name="Content Placeholder 2"/>
          <p:cNvSpPr>
            <a:spLocks noGrp="1"/>
          </p:cNvSpPr>
          <p:nvPr>
            <p:ph idx="1"/>
          </p:nvPr>
        </p:nvSpPr>
        <p:spPr>
          <a:xfrm>
            <a:off x="457200" y="1052736"/>
            <a:ext cx="8229600" cy="5073427"/>
          </a:xfrm>
        </p:spPr>
        <p:txBody>
          <a:bodyPr>
            <a:normAutofit fontScale="85000" lnSpcReduction="10000"/>
          </a:bodyPr>
          <a:lstStyle/>
          <a:p>
            <a:r>
              <a:rPr lang="fi-FI" dirty="0" smtClean="0"/>
              <a:t>Kenneth Arrow (1921 - )</a:t>
            </a:r>
          </a:p>
          <a:p>
            <a:pPr lvl="1"/>
            <a:r>
              <a:rPr lang="fi-FI" sz="1700" dirty="0" smtClean="0"/>
              <a:t>Underinnovation tendency &gt;&gt; public intervention needed</a:t>
            </a:r>
          </a:p>
          <a:p>
            <a:r>
              <a:rPr lang="fi-FI" dirty="0" smtClean="0"/>
              <a:t>Robert Solow (1924 - )</a:t>
            </a:r>
          </a:p>
          <a:p>
            <a:pPr lvl="1"/>
            <a:r>
              <a:rPr lang="fi-FI" sz="1700" dirty="0" smtClean="0"/>
              <a:t>Labour+capital is not enough, tech change is essential =&gt; innovation again in the centre</a:t>
            </a:r>
          </a:p>
          <a:p>
            <a:r>
              <a:rPr lang="fi-FI" dirty="0" smtClean="0"/>
              <a:t>Nathan Rosenberg (1927 - )</a:t>
            </a:r>
          </a:p>
          <a:p>
            <a:pPr lvl="1"/>
            <a:r>
              <a:rPr lang="fi-FI" sz="1700" dirty="0" smtClean="0"/>
              <a:t>Tech-push and demand-pull are BOTH needed</a:t>
            </a:r>
          </a:p>
          <a:p>
            <a:r>
              <a:rPr lang="fi-FI" dirty="0" smtClean="0"/>
              <a:t>Richard Nelson (1935 - )</a:t>
            </a:r>
          </a:p>
          <a:p>
            <a:pPr lvl="1"/>
            <a:r>
              <a:rPr lang="fi-FI" sz="1700" dirty="0" smtClean="0"/>
              <a:t>Biological metaphor of evolution to explain innovation</a:t>
            </a:r>
          </a:p>
          <a:p>
            <a:r>
              <a:rPr lang="fi-FI" dirty="0" smtClean="0"/>
              <a:t>Eric von Hippel (1941 - )</a:t>
            </a:r>
          </a:p>
          <a:p>
            <a:pPr lvl="1"/>
            <a:r>
              <a:rPr lang="fi-FI" sz="1700" dirty="0" smtClean="0"/>
              <a:t>Importance of user, customer, or consumer</a:t>
            </a:r>
          </a:p>
          <a:p>
            <a:r>
              <a:rPr lang="fi-FI" dirty="0" smtClean="0"/>
              <a:t>Clayton M. Christensen</a:t>
            </a:r>
          </a:p>
          <a:p>
            <a:pPr lvl="1"/>
            <a:r>
              <a:rPr lang="fi-FI" sz="1700" dirty="0" smtClean="0"/>
              <a:t>Problems of maintaining innovativity in large and growing organizations, and solutions also </a:t>
            </a:r>
          </a:p>
          <a:p>
            <a:pPr lvl="1"/>
            <a:r>
              <a:rPr lang="fi-FI" sz="1700" dirty="0" smtClean="0"/>
              <a:t>DNA of the Innovator</a:t>
            </a:r>
          </a:p>
          <a:p>
            <a:r>
              <a:rPr lang="fi-FI" dirty="0" smtClean="0"/>
              <a:t>Henry M. Chesbrough (200x -)</a:t>
            </a:r>
          </a:p>
          <a:p>
            <a:pPr lvl="1"/>
            <a:r>
              <a:rPr lang="fi-FI" sz="1700" dirty="0" smtClean="0"/>
              <a:t>Open innovation, open business models</a:t>
            </a:r>
            <a:endParaRPr lang="fi-FI" sz="1700" dirty="0"/>
          </a:p>
        </p:txBody>
      </p:sp>
    </p:spTree>
    <p:extLst>
      <p:ext uri="{BB962C8B-B14F-4D97-AF65-F5344CB8AC3E}">
        <p14:creationId xmlns:p14="http://schemas.microsoft.com/office/powerpoint/2010/main" val="10155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chemeClr val="tx2">
              <a:lumMod val="20000"/>
              <a:lumOff val="80000"/>
            </a:schemeClr>
          </a:solidFill>
        </p:spPr>
        <p:txBody>
          <a:bodyPr>
            <a:normAutofit/>
          </a:bodyPr>
          <a:lstStyle/>
          <a:p>
            <a:r>
              <a:rPr lang="fi-FI" dirty="0" smtClean="0"/>
              <a:t>INNOVATING INNOVATION 2000</a:t>
            </a:r>
            <a:endParaRPr lang="fi-FI" dirty="0"/>
          </a:p>
        </p:txBody>
      </p:sp>
      <p:sp>
        <p:nvSpPr>
          <p:cNvPr id="4" name="Content Placeholder 3"/>
          <p:cNvSpPr>
            <a:spLocks noGrp="1"/>
          </p:cNvSpPr>
          <p:nvPr>
            <p:ph idx="1"/>
          </p:nvPr>
        </p:nvSpPr>
        <p:spPr/>
        <p:txBody>
          <a:bodyPr>
            <a:normAutofit fontScale="92500" lnSpcReduction="10000"/>
          </a:bodyPr>
          <a:lstStyle/>
          <a:p>
            <a:r>
              <a:rPr lang="fi-FI" dirty="0" smtClean="0"/>
              <a:t>Schumpeter started with (entrepreneurial) disruption as the key element</a:t>
            </a:r>
          </a:p>
          <a:p>
            <a:r>
              <a:rPr lang="fi-FI" dirty="0" smtClean="0"/>
              <a:t>Drucker linked E&amp;I very strongly</a:t>
            </a:r>
          </a:p>
          <a:p>
            <a:r>
              <a:rPr lang="fi-FI" dirty="0" smtClean="0"/>
              <a:t>The R&amp;D and </a:t>
            </a:r>
            <a:r>
              <a:rPr lang="fi-FI" i="1" dirty="0" smtClean="0"/>
              <a:t>Tech-Push </a:t>
            </a:r>
            <a:r>
              <a:rPr lang="fi-FI" dirty="0" smtClean="0"/>
              <a:t>era (whose idea was that originally?)</a:t>
            </a:r>
          </a:p>
          <a:p>
            <a:r>
              <a:rPr lang="fi-FI" dirty="0" smtClean="0"/>
              <a:t>The Christensen and von Hippel school</a:t>
            </a:r>
          </a:p>
          <a:p>
            <a:r>
              <a:rPr lang="fi-FI" dirty="0" smtClean="0"/>
              <a:t>The Chesbrough School</a:t>
            </a:r>
          </a:p>
          <a:p>
            <a:r>
              <a:rPr lang="fi-FI" dirty="0" smtClean="0"/>
              <a:t>Jan-Marie Dru: Disruption</a:t>
            </a:r>
          </a:p>
          <a:p>
            <a:r>
              <a:rPr lang="fi-FI" dirty="0" smtClean="0"/>
              <a:t>The Lessig </a:t>
            </a:r>
            <a:r>
              <a:rPr lang="fi-FI" i="1" dirty="0" smtClean="0"/>
              <a:t>Hybrid </a:t>
            </a:r>
            <a:r>
              <a:rPr lang="fi-FI" dirty="0" smtClean="0"/>
              <a:t>school</a:t>
            </a:r>
            <a:endParaRPr lang="fi-FI" dirty="0"/>
          </a:p>
        </p:txBody>
      </p:sp>
      <p:sp>
        <p:nvSpPr>
          <p:cNvPr id="2" name="TextBox 1"/>
          <p:cNvSpPr txBox="1"/>
          <p:nvPr/>
        </p:nvSpPr>
        <p:spPr>
          <a:xfrm>
            <a:off x="7668344" y="3861048"/>
            <a:ext cx="1154482" cy="2554545"/>
          </a:xfrm>
          <a:prstGeom prst="rect">
            <a:avLst/>
          </a:prstGeom>
          <a:solidFill>
            <a:srgbClr val="FFFF00"/>
          </a:solidFill>
        </p:spPr>
        <p:txBody>
          <a:bodyPr wrap="none" rtlCol="0">
            <a:spAutoFit/>
          </a:bodyPr>
          <a:lstStyle/>
          <a:p>
            <a:pPr algn="ctr"/>
            <a:r>
              <a:rPr lang="fi-FI" sz="3200" dirty="0" smtClean="0"/>
              <a:t>HARD</a:t>
            </a:r>
          </a:p>
          <a:p>
            <a:pPr algn="ctr"/>
            <a:r>
              <a:rPr lang="fi-FI" sz="3200" dirty="0" smtClean="0"/>
              <a:t>VS.</a:t>
            </a:r>
          </a:p>
          <a:p>
            <a:pPr algn="ctr"/>
            <a:r>
              <a:rPr lang="fi-FI" sz="3200" dirty="0" smtClean="0"/>
              <a:t>SOFT</a:t>
            </a:r>
          </a:p>
          <a:p>
            <a:pPr algn="ctr"/>
            <a:r>
              <a:rPr lang="fi-FI" sz="3200" dirty="0" smtClean="0"/>
              <a:t>R&amp;D</a:t>
            </a:r>
          </a:p>
          <a:p>
            <a:pPr algn="ctr"/>
            <a:r>
              <a:rPr lang="fi-FI" sz="3200" dirty="0" smtClean="0"/>
              <a:t>??</a:t>
            </a:r>
            <a:endParaRPr lang="fi-FI" sz="3200" dirty="0"/>
          </a:p>
        </p:txBody>
      </p:sp>
    </p:spTree>
    <p:extLst>
      <p:ext uri="{BB962C8B-B14F-4D97-AF65-F5344CB8AC3E}">
        <p14:creationId xmlns:p14="http://schemas.microsoft.com/office/powerpoint/2010/main" val="34303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body" idx="1"/>
          </p:nvPr>
        </p:nvSpPr>
        <p:spPr>
          <a:xfrm>
            <a:off x="539552" y="908720"/>
            <a:ext cx="7916862" cy="4498975"/>
          </a:xfrm>
        </p:spPr>
        <p:txBody>
          <a:bodyPr>
            <a:normAutofit fontScale="92500" lnSpcReduction="10000"/>
          </a:bodyPr>
          <a:lstStyle/>
          <a:p>
            <a:pPr>
              <a:lnSpc>
                <a:spcPct val="90000"/>
              </a:lnSpc>
            </a:pPr>
            <a:r>
              <a:rPr lang="en-GB" sz="2600" dirty="0">
                <a:latin typeface="Arial" charset="0"/>
              </a:rPr>
              <a:t>Customer needs</a:t>
            </a:r>
          </a:p>
          <a:p>
            <a:pPr>
              <a:lnSpc>
                <a:spcPct val="90000"/>
              </a:lnSpc>
            </a:pPr>
            <a:r>
              <a:rPr lang="en-GB" sz="2600" dirty="0">
                <a:latin typeface="Arial" charset="0"/>
              </a:rPr>
              <a:t>”New needs”</a:t>
            </a:r>
          </a:p>
          <a:p>
            <a:pPr>
              <a:lnSpc>
                <a:spcPct val="90000"/>
              </a:lnSpc>
            </a:pPr>
            <a:r>
              <a:rPr lang="en-GB" sz="2600" dirty="0">
                <a:latin typeface="Arial" charset="0"/>
              </a:rPr>
              <a:t>Technology development</a:t>
            </a:r>
          </a:p>
          <a:p>
            <a:pPr>
              <a:lnSpc>
                <a:spcPct val="90000"/>
              </a:lnSpc>
            </a:pPr>
            <a:r>
              <a:rPr lang="en-GB" sz="2600" dirty="0">
                <a:latin typeface="Arial" charset="0"/>
              </a:rPr>
              <a:t>R&amp;D</a:t>
            </a:r>
          </a:p>
          <a:p>
            <a:pPr>
              <a:lnSpc>
                <a:spcPct val="90000"/>
              </a:lnSpc>
            </a:pPr>
            <a:r>
              <a:rPr lang="en-GB" sz="2600" dirty="0">
                <a:latin typeface="Arial" charset="0"/>
              </a:rPr>
              <a:t>Growth oriented entrepreneurship</a:t>
            </a:r>
          </a:p>
          <a:p>
            <a:pPr>
              <a:lnSpc>
                <a:spcPct val="90000"/>
              </a:lnSpc>
            </a:pPr>
            <a:r>
              <a:rPr lang="en-GB" sz="2600" dirty="0">
                <a:latin typeface="Arial" charset="0"/>
              </a:rPr>
              <a:t>Internationalisation/globalisation</a:t>
            </a:r>
          </a:p>
          <a:p>
            <a:pPr>
              <a:lnSpc>
                <a:spcPct val="90000"/>
              </a:lnSpc>
            </a:pPr>
            <a:r>
              <a:rPr lang="en-GB" sz="2600" dirty="0">
                <a:latin typeface="Arial" charset="0"/>
              </a:rPr>
              <a:t>Research &amp; teaching</a:t>
            </a:r>
          </a:p>
          <a:p>
            <a:pPr>
              <a:lnSpc>
                <a:spcPct val="90000"/>
              </a:lnSpc>
            </a:pPr>
            <a:r>
              <a:rPr lang="en-GB" sz="2600" dirty="0">
                <a:latin typeface="Arial" charset="0"/>
              </a:rPr>
              <a:t>Access to data (customer, local, national,…)</a:t>
            </a:r>
          </a:p>
          <a:p>
            <a:pPr>
              <a:lnSpc>
                <a:spcPct val="90000"/>
              </a:lnSpc>
            </a:pPr>
            <a:r>
              <a:rPr lang="en-GB" sz="2600" dirty="0">
                <a:latin typeface="Arial" charset="0"/>
              </a:rPr>
              <a:t>New add-ons</a:t>
            </a:r>
          </a:p>
          <a:p>
            <a:pPr>
              <a:lnSpc>
                <a:spcPct val="90000"/>
              </a:lnSpc>
            </a:pPr>
            <a:r>
              <a:rPr lang="en-GB" sz="2600" dirty="0">
                <a:latin typeface="Arial" charset="0"/>
              </a:rPr>
              <a:t>Combining existing product/services</a:t>
            </a:r>
          </a:p>
          <a:p>
            <a:pPr>
              <a:lnSpc>
                <a:spcPct val="90000"/>
              </a:lnSpc>
            </a:pPr>
            <a:r>
              <a:rPr lang="en-GB" sz="2600" dirty="0">
                <a:latin typeface="Arial" charset="0"/>
              </a:rPr>
              <a:t>Digitalisation</a:t>
            </a:r>
          </a:p>
          <a:p>
            <a:pPr>
              <a:lnSpc>
                <a:spcPct val="90000"/>
              </a:lnSpc>
            </a:pPr>
            <a:r>
              <a:rPr lang="en-GB" sz="2600" dirty="0">
                <a:latin typeface="Arial" charset="0"/>
              </a:rPr>
              <a:t>Other?</a:t>
            </a:r>
          </a:p>
        </p:txBody>
      </p:sp>
      <p:pic>
        <p:nvPicPr>
          <p:cNvPr id="11" name="Picture 4" descr="j03043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57338"/>
            <a:ext cx="28082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36512" y="-27384"/>
            <a:ext cx="7307874" cy="719138"/>
          </a:xfrm>
        </p:spPr>
        <p:txBody>
          <a:bodyPr/>
          <a:lstStyle/>
          <a:p>
            <a:r>
              <a:rPr lang="en-US" sz="2800" b="1" dirty="0" smtClean="0">
                <a:solidFill>
                  <a:schemeClr val="tx2"/>
                </a:solidFill>
                <a:latin typeface="Arial" charset="0"/>
                <a:ea typeface="+mn-ea"/>
                <a:cs typeface="+mn-cs"/>
              </a:rPr>
              <a:t>Driving Forces behind Innovations</a:t>
            </a:r>
            <a:endParaRPr lang="en-US" sz="2800" b="1" dirty="0">
              <a:solidFill>
                <a:schemeClr val="tx2"/>
              </a:solidFill>
              <a:latin typeface="Arial" charset="0"/>
              <a:ea typeface="+mn-ea"/>
              <a:cs typeface="+mn-cs"/>
            </a:endParaRPr>
          </a:p>
        </p:txBody>
      </p:sp>
    </p:spTree>
    <p:extLst>
      <p:ext uri="{BB962C8B-B14F-4D97-AF65-F5344CB8AC3E}">
        <p14:creationId xmlns:p14="http://schemas.microsoft.com/office/powerpoint/2010/main" val="1472438049"/>
      </p:ext>
    </p:extLst>
  </p:cSld>
  <p:clrMapOvr>
    <a:masterClrMapping/>
  </p:clrMapOvr>
  <p:transition spd="med">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88640"/>
            <a:ext cx="7139136" cy="562074"/>
          </a:xfrm>
        </p:spPr>
        <p:txBody>
          <a:bodyPr/>
          <a:lstStyle/>
          <a:p>
            <a:r>
              <a:rPr lang="fi-FI" sz="2600" b="1" dirty="0" err="1">
                <a:solidFill>
                  <a:srgbClr val="1F497D"/>
                </a:solidFill>
                <a:latin typeface="Arial" charset="0"/>
                <a:ea typeface="ＭＳ Ｐゴシック" charset="0"/>
                <a:cs typeface="ＭＳ Ｐゴシック" charset="0"/>
              </a:rPr>
              <a:t>Current</a:t>
            </a:r>
            <a:r>
              <a:rPr lang="fi-FI" sz="2600" b="1" dirty="0">
                <a:solidFill>
                  <a:srgbClr val="1F497D"/>
                </a:solidFill>
                <a:latin typeface="Arial" charset="0"/>
                <a:ea typeface="ＭＳ Ｐゴシック" charset="0"/>
                <a:cs typeface="ＭＳ Ｐゴシック" charset="0"/>
              </a:rPr>
              <a:t> </a:t>
            </a:r>
            <a:r>
              <a:rPr lang="fi-FI" sz="2600" b="1" dirty="0" err="1" smtClean="0">
                <a:solidFill>
                  <a:srgbClr val="1F497D"/>
                </a:solidFill>
                <a:latin typeface="Arial" charset="0"/>
                <a:ea typeface="ＭＳ Ｐゴシック" charset="0"/>
                <a:cs typeface="ＭＳ Ｐゴシック" charset="0"/>
              </a:rPr>
              <a:t>Trends</a:t>
            </a:r>
            <a:r>
              <a:rPr lang="fi-FI" sz="2600" b="1" dirty="0" smtClean="0">
                <a:solidFill>
                  <a:srgbClr val="1F497D"/>
                </a:solidFill>
                <a:latin typeface="Arial" charset="0"/>
                <a:ea typeface="ＭＳ Ｐゴシック" charset="0"/>
                <a:cs typeface="ＭＳ Ｐゴシック" charset="0"/>
              </a:rPr>
              <a:t> </a:t>
            </a:r>
            <a:r>
              <a:rPr lang="fi-FI" sz="2600" b="1" dirty="0">
                <a:solidFill>
                  <a:srgbClr val="1F497D"/>
                </a:solidFill>
                <a:latin typeface="Arial" charset="0"/>
                <a:ea typeface="ＭＳ Ｐゴシック" charset="0"/>
                <a:cs typeface="ＭＳ Ｐゴシック" charset="0"/>
              </a:rPr>
              <a:t>in </a:t>
            </a:r>
            <a:r>
              <a:rPr lang="fi-FI" sz="2600" b="1" dirty="0" err="1" smtClean="0">
                <a:solidFill>
                  <a:srgbClr val="1F497D"/>
                </a:solidFill>
                <a:latin typeface="Arial" charset="0"/>
                <a:ea typeface="ＭＳ Ｐゴシック" charset="0"/>
                <a:cs typeface="ＭＳ Ｐゴシック" charset="0"/>
              </a:rPr>
              <a:t>Technology</a:t>
            </a:r>
            <a:r>
              <a:rPr lang="fi-FI" sz="2600" b="1" dirty="0" err="1">
                <a:solidFill>
                  <a:srgbClr val="1F497D"/>
                </a:solidFill>
                <a:latin typeface="Arial" charset="0"/>
                <a:ea typeface="ＭＳ Ｐゴシック" charset="0"/>
                <a:cs typeface="ＭＳ Ｐゴシック" charset="0"/>
              </a:rPr>
              <a:t>/innovation</a:t>
            </a:r>
            <a:endParaRPr lang="en-US" sz="2600" b="1" dirty="0">
              <a:solidFill>
                <a:srgbClr val="1F497D"/>
              </a:solidFill>
              <a:latin typeface="Arial" charset="0"/>
              <a:ea typeface="ＭＳ Ｐゴシック" charset="0"/>
              <a:cs typeface="ＭＳ Ｐゴシック" charset="0"/>
            </a:endParaRPr>
          </a:p>
        </p:txBody>
      </p:sp>
      <p:sp>
        <p:nvSpPr>
          <p:cNvPr id="35843" name="Rectangle 3"/>
          <p:cNvSpPr>
            <a:spLocks noGrp="1" noChangeArrowheads="1"/>
          </p:cNvSpPr>
          <p:nvPr>
            <p:ph type="body" idx="1"/>
          </p:nvPr>
        </p:nvSpPr>
        <p:spPr>
          <a:xfrm>
            <a:off x="467544" y="1484784"/>
            <a:ext cx="7307874" cy="4498975"/>
          </a:xfrm>
        </p:spPr>
        <p:txBody>
          <a:bodyPr/>
          <a:lstStyle/>
          <a:p>
            <a:r>
              <a:rPr lang="en-GB" sz="2600" dirty="0">
                <a:latin typeface="Arial" charset="0"/>
                <a:ea typeface="ＭＳ Ｐゴシック" charset="0"/>
                <a:cs typeface="ＭＳ Ｐゴシック" charset="0"/>
              </a:rPr>
              <a:t>From technology development to innovation</a:t>
            </a:r>
          </a:p>
          <a:p>
            <a:r>
              <a:rPr lang="en-GB" sz="2600" dirty="0">
                <a:latin typeface="Arial" charset="0"/>
                <a:ea typeface="ＭＳ Ｐゴシック" charset="0"/>
                <a:cs typeface="ＭＳ Ｐゴシック" charset="0"/>
              </a:rPr>
              <a:t>Customer/end-user focus</a:t>
            </a:r>
          </a:p>
          <a:p>
            <a:r>
              <a:rPr lang="en-GB" sz="2600" dirty="0">
                <a:latin typeface="Arial" charset="0"/>
                <a:ea typeface="ＭＳ Ｐゴシック" charset="0"/>
                <a:cs typeface="ＭＳ Ｐゴシック" charset="0"/>
              </a:rPr>
              <a:t>Digitalisation of products and services</a:t>
            </a:r>
          </a:p>
          <a:p>
            <a:r>
              <a:rPr lang="en-GB" sz="2600" dirty="0">
                <a:latin typeface="Arial" charset="0"/>
                <a:ea typeface="ＭＳ Ｐゴシック" charset="0"/>
                <a:cs typeface="ＭＳ Ｐゴシック" charset="0"/>
              </a:rPr>
              <a:t>Blue ocean strategies, long tail</a:t>
            </a:r>
          </a:p>
          <a:p>
            <a:r>
              <a:rPr lang="en-GB" sz="2600" dirty="0">
                <a:latin typeface="Arial" charset="0"/>
                <a:ea typeface="ＭＳ Ｐゴシック" charset="0"/>
                <a:cs typeface="ＭＳ Ｐゴシック" charset="0"/>
              </a:rPr>
              <a:t>Communities</a:t>
            </a:r>
          </a:p>
          <a:p>
            <a:r>
              <a:rPr lang="en-GB" sz="2600" dirty="0">
                <a:latin typeface="Arial" charset="0"/>
                <a:ea typeface="ＭＳ Ｐゴシック" charset="0"/>
                <a:cs typeface="ＭＳ Ｐゴシック" charset="0"/>
              </a:rPr>
              <a:t>Co-operative R&amp;D</a:t>
            </a:r>
          </a:p>
          <a:p>
            <a:r>
              <a:rPr lang="en-GB" sz="2600" dirty="0">
                <a:latin typeface="Arial" charset="0"/>
                <a:ea typeface="ＭＳ Ｐゴシック" charset="0"/>
                <a:cs typeface="ＭＳ Ｐゴシック" charset="0"/>
              </a:rPr>
              <a:t>Complementary skills involved in R&amp;D</a:t>
            </a:r>
          </a:p>
          <a:p>
            <a:r>
              <a:rPr lang="en-GB" sz="2600" dirty="0">
                <a:latin typeface="Arial" charset="0"/>
                <a:ea typeface="ＭＳ Ｐゴシック" charset="0"/>
                <a:cs typeface="ＭＳ Ｐゴシック" charset="0"/>
              </a:rPr>
              <a:t>International focus from the beginning</a:t>
            </a:r>
          </a:p>
          <a:p>
            <a:r>
              <a:rPr lang="en-GB" sz="2600" dirty="0">
                <a:latin typeface="Arial" charset="0"/>
                <a:ea typeface="ＭＳ Ｐゴシック" charset="0"/>
                <a:cs typeface="ＭＳ Ｐゴシック" charset="0"/>
              </a:rPr>
              <a:t>Flexibility</a:t>
            </a:r>
          </a:p>
        </p:txBody>
      </p:sp>
      <p:pic>
        <p:nvPicPr>
          <p:cNvPr id="35844" name="Picture 4" descr="j03044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616" y="2997200"/>
            <a:ext cx="13144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17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51920" y="476672"/>
            <a:ext cx="4893897" cy="6005869"/>
          </a:xfrm>
          <a:prstGeom prst="rect">
            <a:avLst/>
          </a:prstGeom>
        </p:spPr>
      </p:pic>
      <p:sp>
        <p:nvSpPr>
          <p:cNvPr id="4" name="TextBox 3"/>
          <p:cNvSpPr txBox="1"/>
          <p:nvPr/>
        </p:nvSpPr>
        <p:spPr>
          <a:xfrm>
            <a:off x="477860" y="471815"/>
            <a:ext cx="2749846" cy="400110"/>
          </a:xfrm>
          <a:prstGeom prst="rect">
            <a:avLst/>
          </a:prstGeom>
          <a:noFill/>
        </p:spPr>
        <p:txBody>
          <a:bodyPr wrap="none" rtlCol="0">
            <a:spAutoFit/>
          </a:bodyPr>
          <a:lstStyle/>
          <a:p>
            <a:r>
              <a:rPr lang="en-GB" sz="2000" dirty="0" smtClean="0"/>
              <a:t>Remember the </a:t>
            </a:r>
            <a:r>
              <a:rPr lang="en-GB" sz="2000" i="1" dirty="0" err="1" smtClean="0"/>
              <a:t>MEDICI</a:t>
            </a:r>
            <a:r>
              <a:rPr lang="en-GB" sz="2000" dirty="0" err="1" smtClean="0"/>
              <a:t>s</a:t>
            </a:r>
            <a:r>
              <a:rPr lang="en-GB" sz="2000" dirty="0" smtClean="0"/>
              <a:t>!</a:t>
            </a:r>
            <a:endParaRPr lang="en-GB" sz="2000" dirty="0"/>
          </a:p>
        </p:txBody>
      </p:sp>
      <p:sp>
        <p:nvSpPr>
          <p:cNvPr id="5" name="TextBox 4"/>
          <p:cNvSpPr txBox="1"/>
          <p:nvPr/>
        </p:nvSpPr>
        <p:spPr>
          <a:xfrm>
            <a:off x="648446" y="1340768"/>
            <a:ext cx="2187330" cy="2308324"/>
          </a:xfrm>
          <a:prstGeom prst="rect">
            <a:avLst/>
          </a:prstGeom>
          <a:solidFill>
            <a:schemeClr val="accent3">
              <a:lumMod val="40000"/>
              <a:lumOff val="60000"/>
            </a:schemeClr>
          </a:solidFill>
          <a:scene3d>
            <a:camera prst="orthographicFront"/>
            <a:lightRig rig="threePt" dir="t"/>
          </a:scene3d>
          <a:sp3d>
            <a:bevelT w="101600" prst="riblet"/>
          </a:sp3d>
        </p:spPr>
        <p:txBody>
          <a:bodyPr wrap="none" rtlCol="0">
            <a:spAutoFit/>
          </a:bodyPr>
          <a:lstStyle/>
          <a:p>
            <a:pPr algn="ctr"/>
            <a:r>
              <a:rPr lang="en-GB" sz="2400" dirty="0" smtClean="0"/>
              <a:t>Bring different</a:t>
            </a:r>
          </a:p>
          <a:p>
            <a:pPr algn="ctr"/>
            <a:r>
              <a:rPr lang="en-GB" sz="2400" dirty="0" smtClean="0"/>
              <a:t>talents together</a:t>
            </a:r>
          </a:p>
          <a:p>
            <a:pPr algn="ctr"/>
            <a:r>
              <a:rPr lang="en-GB" sz="2400" dirty="0" smtClean="0"/>
              <a:t>= </a:t>
            </a:r>
          </a:p>
          <a:p>
            <a:pPr algn="ctr"/>
            <a:r>
              <a:rPr lang="en-GB" sz="2400" dirty="0" smtClean="0"/>
              <a:t>Renaissance</a:t>
            </a:r>
          </a:p>
          <a:p>
            <a:pPr algn="ctr"/>
            <a:r>
              <a:rPr lang="en-GB" sz="2400" dirty="0" smtClean="0"/>
              <a:t>=</a:t>
            </a:r>
          </a:p>
          <a:p>
            <a:pPr algn="ctr"/>
            <a:r>
              <a:rPr lang="en-GB" sz="2400" dirty="0" smtClean="0"/>
              <a:t>Innovation</a:t>
            </a:r>
            <a:endParaRPr lang="en-GB" sz="2400" dirty="0"/>
          </a:p>
        </p:txBody>
      </p:sp>
      <p:sp>
        <p:nvSpPr>
          <p:cNvPr id="6" name="TextBox 5"/>
          <p:cNvSpPr txBox="1"/>
          <p:nvPr/>
        </p:nvSpPr>
        <p:spPr>
          <a:xfrm>
            <a:off x="477860" y="4437112"/>
            <a:ext cx="3014020" cy="461665"/>
          </a:xfrm>
          <a:prstGeom prst="rect">
            <a:avLst/>
          </a:prstGeom>
          <a:noFill/>
          <a:ln>
            <a:solidFill>
              <a:schemeClr val="accent3">
                <a:lumMod val="60000"/>
                <a:lumOff val="40000"/>
              </a:schemeClr>
            </a:solidFill>
          </a:ln>
        </p:spPr>
        <p:txBody>
          <a:bodyPr wrap="square" rtlCol="0">
            <a:spAutoFit/>
          </a:bodyPr>
          <a:lstStyle/>
          <a:p>
            <a:r>
              <a:rPr lang="en-GB" sz="2400" i="1" dirty="0" smtClean="0"/>
              <a:t>The Medici Principle</a:t>
            </a:r>
            <a:endParaRPr lang="en-GB" sz="2400" i="1" dirty="0"/>
          </a:p>
        </p:txBody>
      </p:sp>
      <p:sp>
        <p:nvSpPr>
          <p:cNvPr id="2" name="TextBox 1"/>
          <p:cNvSpPr txBox="1"/>
          <p:nvPr/>
        </p:nvSpPr>
        <p:spPr>
          <a:xfrm>
            <a:off x="766299" y="5175460"/>
            <a:ext cx="2172967" cy="707886"/>
          </a:xfrm>
          <a:prstGeom prst="rect">
            <a:avLst/>
          </a:prstGeom>
          <a:solidFill>
            <a:srgbClr val="FFFF00"/>
          </a:solidFill>
        </p:spPr>
        <p:txBody>
          <a:bodyPr wrap="none" rtlCol="0">
            <a:spAutoFit/>
          </a:bodyPr>
          <a:lstStyle/>
          <a:p>
            <a:r>
              <a:rPr lang="fi-FI" sz="4000" i="1" dirty="0" smtClean="0">
                <a:effectLst>
                  <a:outerShdw blurRad="38100" dist="38100" dir="2700000" algn="tl">
                    <a:srgbClr val="000000">
                      <a:alpha val="43137"/>
                    </a:srgbClr>
                  </a:outerShdw>
                </a:effectLst>
              </a:rPr>
              <a:t>EIT, too??</a:t>
            </a:r>
            <a:endParaRPr lang="fi-FI"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228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RESOURCES, PROSUMERS, ...</a:t>
            </a:r>
            <a:endParaRPr lang="fi-FI" dirty="0"/>
          </a:p>
        </p:txBody>
      </p:sp>
      <p:sp>
        <p:nvSpPr>
          <p:cNvPr id="4" name="TextBox 3"/>
          <p:cNvSpPr txBox="1"/>
          <p:nvPr/>
        </p:nvSpPr>
        <p:spPr>
          <a:xfrm>
            <a:off x="457200" y="1556792"/>
            <a:ext cx="8401402" cy="1754326"/>
          </a:xfrm>
          <a:prstGeom prst="rect">
            <a:avLst/>
          </a:prstGeom>
          <a:noFill/>
        </p:spPr>
        <p:txBody>
          <a:bodyPr wrap="none" rtlCol="0">
            <a:spAutoFit/>
          </a:bodyPr>
          <a:lstStyle/>
          <a:p>
            <a:pPr marL="285750" indent="-285750">
              <a:buFont typeface="Arial" pitchFamily="34" charset="0"/>
              <a:buChar char="•"/>
            </a:pPr>
            <a:r>
              <a:rPr lang="fi-FI" dirty="0" smtClean="0"/>
              <a:t>INNOVATIONS ARE NOW WIDELY REGARDED AS </a:t>
            </a:r>
            <a:r>
              <a:rPr lang="fi-FI" i="1" dirty="0" smtClean="0">
                <a:effectLst>
                  <a:outerShdw blurRad="38100" dist="38100" dir="2700000" algn="tl">
                    <a:srgbClr val="000000">
                      <a:alpha val="43137"/>
                    </a:srgbClr>
                  </a:outerShdw>
                </a:effectLst>
              </a:rPr>
              <a:t>STORIES</a:t>
            </a:r>
            <a:endParaRPr lang="fi-FI" dirty="0" smtClean="0"/>
          </a:p>
          <a:p>
            <a:pPr marL="285750" indent="-285750">
              <a:buFont typeface="Arial" pitchFamily="34" charset="0"/>
              <a:buChar char="•"/>
            </a:pPr>
            <a:r>
              <a:rPr lang="fi-FI" dirty="0" smtClean="0">
                <a:effectLst>
                  <a:outerShdw blurRad="38100" dist="38100" dir="2700000" algn="tl">
                    <a:srgbClr val="000000">
                      <a:alpha val="43137"/>
                    </a:srgbClr>
                  </a:outerShdw>
                </a:effectLst>
              </a:rPr>
              <a:t>I</a:t>
            </a:r>
            <a:r>
              <a:rPr lang="fi-FI" dirty="0" smtClean="0"/>
              <a:t>NNOVATIONS ARE INCREASINGLY CARRIED OUT IN </a:t>
            </a:r>
            <a:r>
              <a:rPr lang="fi-FI" i="1" dirty="0" smtClean="0">
                <a:effectLst>
                  <a:outerShdw blurRad="38100" dist="38100" dir="2700000" algn="tl">
                    <a:srgbClr val="000000">
                      <a:alpha val="43137"/>
                    </a:srgbClr>
                  </a:outerShdw>
                </a:effectLst>
              </a:rPr>
              <a:t>NETWORKS</a:t>
            </a:r>
            <a:r>
              <a:rPr lang="fi-FI" dirty="0" smtClean="0"/>
              <a:t> = </a:t>
            </a:r>
            <a:r>
              <a:rPr lang="fi-FI" b="1" dirty="0" smtClean="0">
                <a:solidFill>
                  <a:srgbClr val="FF0000"/>
                </a:solidFill>
                <a:effectLst>
                  <a:outerShdw blurRad="38100" dist="38100" dir="2700000" algn="tl">
                    <a:srgbClr val="000000">
                      <a:alpha val="43137"/>
                    </a:srgbClr>
                  </a:outerShdw>
                </a:effectLst>
              </a:rPr>
              <a:t>OPEN INNOVATION</a:t>
            </a:r>
          </a:p>
          <a:p>
            <a:pPr marL="285750" indent="-285750">
              <a:buFont typeface="Arial" pitchFamily="34" charset="0"/>
              <a:buChar char="•"/>
            </a:pPr>
            <a:r>
              <a:rPr lang="fi-FI" dirty="0" smtClean="0"/>
              <a:t>CUSTOMERS ARE NO LONGER JUST TARGETS, THEY ARE PART OF THE PRODUCT</a:t>
            </a:r>
          </a:p>
          <a:p>
            <a:pPr marL="285750" indent="-285750">
              <a:buFont typeface="Arial" pitchFamily="34" charset="0"/>
              <a:buChar char="•"/>
            </a:pPr>
            <a:r>
              <a:rPr lang="fi-FI" b="1" i="1" dirty="0" smtClean="0">
                <a:effectLst>
                  <a:outerShdw blurRad="38100" dist="38100" dir="2700000" algn="tl">
                    <a:srgbClr val="000000">
                      <a:alpha val="43137"/>
                    </a:srgbClr>
                  </a:outerShdw>
                </a:effectLst>
              </a:rPr>
              <a:t>BUSINESS MODEL INNOVATIONS</a:t>
            </a:r>
            <a:r>
              <a:rPr lang="fi-FI" dirty="0" smtClean="0"/>
              <a:t> ARE PROBABLY THE STRONGEST MOVERS</a:t>
            </a:r>
          </a:p>
          <a:p>
            <a:pPr marL="742950" lvl="1" indent="-285750">
              <a:buFont typeface="Arial" pitchFamily="34" charset="0"/>
              <a:buChar char="•"/>
            </a:pPr>
            <a:r>
              <a:rPr lang="fi-FI" b="1" i="1" dirty="0" smtClean="0">
                <a:effectLst>
                  <a:outerShdw blurRad="38100" dist="38100" dir="2700000" algn="tl">
                    <a:srgbClr val="000000">
                      <a:alpha val="43137"/>
                    </a:srgbClr>
                  </a:outerShdw>
                </a:effectLst>
              </a:rPr>
              <a:t>FREE OFFERS</a:t>
            </a:r>
            <a:r>
              <a:rPr lang="fi-FI" dirty="0" smtClean="0"/>
              <a:t>: SKYPE, GOOGLE, FACEBOOK, SOME AIRLINES</a:t>
            </a:r>
          </a:p>
          <a:p>
            <a:pPr marL="742950" lvl="1" indent="-285750">
              <a:buFont typeface="Arial" pitchFamily="34" charset="0"/>
              <a:buChar char="•"/>
            </a:pPr>
            <a:r>
              <a:rPr lang="fi-FI" dirty="0" smtClean="0"/>
              <a:t>BUSINESS MODELS ARE POORLY HANDLED IN LITERATURE</a:t>
            </a:r>
            <a:endParaRPr lang="fi-FI" dirty="0"/>
          </a:p>
        </p:txBody>
      </p:sp>
      <p:pic>
        <p:nvPicPr>
          <p:cNvPr id="1026" name="Picture 2" descr="C:\Users\apaasio\AppData\Local\Microsoft\Windows\Temporary Internet Files\Content.Outlook\MBO20K44\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59833"/>
            <a:ext cx="162306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971600" y="3861048"/>
            <a:ext cx="4680520"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79100" y="4653136"/>
            <a:ext cx="3342710" cy="646331"/>
          </a:xfrm>
          <a:prstGeom prst="rect">
            <a:avLst/>
          </a:prstGeom>
          <a:noFill/>
        </p:spPr>
        <p:txBody>
          <a:bodyPr wrap="none" rtlCol="0">
            <a:spAutoFit/>
          </a:bodyPr>
          <a:lstStyle/>
          <a:p>
            <a:r>
              <a:rPr lang="fi-FI" dirty="0" smtClean="0"/>
              <a:t>THOUSANDS OF ENTREPRENEURS</a:t>
            </a:r>
          </a:p>
          <a:p>
            <a:r>
              <a:rPr lang="fi-FI" dirty="0" smtClean="0"/>
              <a:t>IMMEDIATELY SELLING GLOBALLY</a:t>
            </a:r>
            <a:endParaRPr lang="fi-FI" dirty="0"/>
          </a:p>
        </p:txBody>
      </p:sp>
      <p:cxnSp>
        <p:nvCxnSpPr>
          <p:cNvPr id="9" name="Straight Arrow Connector 8"/>
          <p:cNvCxnSpPr/>
          <p:nvPr/>
        </p:nvCxnSpPr>
        <p:spPr>
          <a:xfrm flipH="1" flipV="1">
            <a:off x="1013461" y="5135880"/>
            <a:ext cx="4678679" cy="55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52120" y="5517232"/>
            <a:ext cx="2831801" cy="369332"/>
          </a:xfrm>
          <a:prstGeom prst="rect">
            <a:avLst/>
          </a:prstGeom>
          <a:noFill/>
        </p:spPr>
        <p:txBody>
          <a:bodyPr wrap="none" rtlCol="0">
            <a:spAutoFit/>
          </a:bodyPr>
          <a:lstStyle/>
          <a:p>
            <a:r>
              <a:rPr lang="fi-FI" dirty="0" smtClean="0"/>
              <a:t>ANGRY BIRDS (ROVIO, FIN!!)</a:t>
            </a:r>
            <a:endParaRPr lang="fi-FI" dirty="0"/>
          </a:p>
        </p:txBody>
      </p:sp>
    </p:spTree>
    <p:extLst>
      <p:ext uri="{BB962C8B-B14F-4D97-AF65-F5344CB8AC3E}">
        <p14:creationId xmlns:p14="http://schemas.microsoft.com/office/powerpoint/2010/main" val="3672422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Henry </a:t>
            </a:r>
            <a:r>
              <a:rPr lang="en-GB" dirty="0" err="1" smtClean="0"/>
              <a:t>Chesbrough</a:t>
            </a:r>
            <a:endParaRPr lang="en-GB" dirty="0"/>
          </a:p>
        </p:txBody>
      </p:sp>
      <p:sp>
        <p:nvSpPr>
          <p:cNvPr id="4" name="Date Placeholder 3"/>
          <p:cNvSpPr>
            <a:spLocks noGrp="1"/>
          </p:cNvSpPr>
          <p:nvPr>
            <p:ph type="dt" sz="half" idx="10"/>
          </p:nvPr>
        </p:nvSpPr>
        <p:spPr/>
        <p:txBody>
          <a:bodyPr/>
          <a:lstStyle/>
          <a:p>
            <a:fld id="{CCE47B8C-709D-9E4B-A5B9-5031B647935F}" type="datetime1">
              <a:rPr lang="en-US" smtClean="0"/>
              <a:pPr/>
              <a:t>8/26/2011</a:t>
            </a:fld>
            <a:endParaRPr lang="en-GB"/>
          </a:p>
        </p:txBody>
      </p:sp>
      <p:sp>
        <p:nvSpPr>
          <p:cNvPr id="5" name="Footer Placeholder 4"/>
          <p:cNvSpPr>
            <a:spLocks noGrp="1"/>
          </p:cNvSpPr>
          <p:nvPr>
            <p:ph type="ftr" sz="quarter" idx="11"/>
          </p:nvPr>
        </p:nvSpPr>
        <p:spPr/>
        <p:txBody>
          <a:bodyPr/>
          <a:lstStyle/>
          <a:p>
            <a:r>
              <a:rPr lang="en-GB" smtClean="0"/>
              <a:t>YRS8 Antti Paasio II/2010</a:t>
            </a:r>
            <a:endParaRPr lang="en-GB"/>
          </a:p>
        </p:txBody>
      </p:sp>
      <p:sp>
        <p:nvSpPr>
          <p:cNvPr id="6" name="Slide Number Placeholder 5"/>
          <p:cNvSpPr>
            <a:spLocks noGrp="1"/>
          </p:cNvSpPr>
          <p:nvPr>
            <p:ph type="sldNum" sz="quarter" idx="12"/>
          </p:nvPr>
        </p:nvSpPr>
        <p:spPr/>
        <p:txBody>
          <a:bodyPr/>
          <a:lstStyle/>
          <a:p>
            <a:fld id="{8606FFBD-A579-4438-8F4D-F25E222332BB}" type="slidenum">
              <a:rPr lang="en-GB" smtClean="0"/>
              <a:pPr/>
              <a:t>38</a:t>
            </a:fld>
            <a:endParaRPr lang="en-GB"/>
          </a:p>
        </p:txBody>
      </p:sp>
      <p:sp>
        <p:nvSpPr>
          <p:cNvPr id="7" name="Rectangle 6"/>
          <p:cNvSpPr/>
          <p:nvPr/>
        </p:nvSpPr>
        <p:spPr>
          <a:xfrm>
            <a:off x="533400" y="1054100"/>
            <a:ext cx="8001000" cy="3785652"/>
          </a:xfrm>
          <a:prstGeom prst="rect">
            <a:avLst/>
          </a:prstGeom>
          <a:solidFill>
            <a:schemeClr val="accent3">
              <a:lumMod val="40000"/>
              <a:lumOff val="60000"/>
            </a:schemeClr>
          </a:solidFill>
          <a:scene3d>
            <a:camera prst="orthographicFront"/>
            <a:lightRig rig="threePt" dir="t"/>
          </a:scene3d>
          <a:sp3d>
            <a:bevelT w="101600" prst="riblet"/>
          </a:sp3d>
        </p:spPr>
        <p:txBody>
          <a:bodyPr wrap="square">
            <a:spAutoFit/>
          </a:bodyPr>
          <a:lstStyle/>
          <a:p>
            <a:r>
              <a:rPr lang="en-GB" sz="2400" dirty="0" smtClean="0"/>
              <a:t>“As I studied the Xerox spin-off companies, I came to understand that their success or failure depended far less on the quality of the technology they developed, and far more on their ability to identify a real customer problem that this technology could solve, and then build a value chain to deliver that solution. No start-up got the business model right initially. All of them had to iterate and adapt as they went, unless they died first. This agility is hard to replicate in larger companies, which is why I advise larger companies to pay close attention to the start-ups in and around their industry.”</a:t>
            </a:r>
            <a:endParaRPr lang="en-GB" sz="2400" dirty="0"/>
          </a:p>
        </p:txBody>
      </p:sp>
      <p:sp>
        <p:nvSpPr>
          <p:cNvPr id="8" name="Rectangle 7"/>
          <p:cNvSpPr/>
          <p:nvPr/>
        </p:nvSpPr>
        <p:spPr>
          <a:xfrm>
            <a:off x="533400" y="5334000"/>
            <a:ext cx="7924800" cy="646331"/>
          </a:xfrm>
          <a:prstGeom prst="rect">
            <a:avLst/>
          </a:prstGeom>
        </p:spPr>
        <p:txBody>
          <a:bodyPr wrap="square">
            <a:spAutoFit/>
          </a:bodyPr>
          <a:lstStyle/>
          <a:p>
            <a:r>
              <a:rPr lang="en-GB" dirty="0" smtClean="0">
                <a:hlinkClick r:id="rId2"/>
              </a:rPr>
              <a:t>http://www.emeraldinsight.com/Insight/ViewContentServlet?Filename=Published/EmeraldFullTextArticle/Articles/2610330103.html</a:t>
            </a:r>
            <a:r>
              <a:rPr lang="en-GB" dirty="0" smtClean="0"/>
              <a:t> </a:t>
            </a:r>
            <a:endParaRPr lang="en-GB" dirty="0"/>
          </a:p>
        </p:txBody>
      </p:sp>
    </p:spTree>
    <p:extLst>
      <p:ext uri="{BB962C8B-B14F-4D97-AF65-F5344CB8AC3E}">
        <p14:creationId xmlns:p14="http://schemas.microsoft.com/office/powerpoint/2010/main" val="549161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HC continued…</a:t>
            </a:r>
            <a:endParaRPr lang="en-GB" dirty="0"/>
          </a:p>
        </p:txBody>
      </p:sp>
      <p:sp>
        <p:nvSpPr>
          <p:cNvPr id="3" name="Date Placeholder 2"/>
          <p:cNvSpPr>
            <a:spLocks noGrp="1"/>
          </p:cNvSpPr>
          <p:nvPr>
            <p:ph type="dt" sz="half" idx="10"/>
          </p:nvPr>
        </p:nvSpPr>
        <p:spPr/>
        <p:txBody>
          <a:bodyPr/>
          <a:lstStyle/>
          <a:p>
            <a:fld id="{ABB3E4E0-F79A-A24A-AF3B-E7AE226177C0}" type="datetime1">
              <a:rPr lang="en-US" smtClean="0"/>
              <a:pPr/>
              <a:t>8/26/2011</a:t>
            </a:fld>
            <a:endParaRPr lang="en-GB"/>
          </a:p>
        </p:txBody>
      </p:sp>
      <p:sp>
        <p:nvSpPr>
          <p:cNvPr id="4" name="Footer Placeholder 3"/>
          <p:cNvSpPr>
            <a:spLocks noGrp="1"/>
          </p:cNvSpPr>
          <p:nvPr>
            <p:ph type="ftr" sz="quarter" idx="11"/>
          </p:nvPr>
        </p:nvSpPr>
        <p:spPr/>
        <p:txBody>
          <a:bodyPr/>
          <a:lstStyle/>
          <a:p>
            <a:r>
              <a:rPr lang="en-GB" smtClean="0"/>
              <a:t>YRS8 Antti Paasio II/2010</a:t>
            </a:r>
            <a:endParaRPr lang="en-GB"/>
          </a:p>
        </p:txBody>
      </p:sp>
      <p:sp>
        <p:nvSpPr>
          <p:cNvPr id="5" name="Slide Number Placeholder 4"/>
          <p:cNvSpPr>
            <a:spLocks noGrp="1"/>
          </p:cNvSpPr>
          <p:nvPr>
            <p:ph type="sldNum" sz="quarter" idx="12"/>
          </p:nvPr>
        </p:nvSpPr>
        <p:spPr/>
        <p:txBody>
          <a:bodyPr/>
          <a:lstStyle/>
          <a:p>
            <a:fld id="{8606FFBD-A579-4438-8F4D-F25E222332BB}" type="slidenum">
              <a:rPr lang="en-GB" smtClean="0"/>
              <a:pPr/>
              <a:t>39</a:t>
            </a:fld>
            <a:endParaRPr lang="en-GB"/>
          </a:p>
        </p:txBody>
      </p:sp>
      <p:sp>
        <p:nvSpPr>
          <p:cNvPr id="6" name="Rectangle 5"/>
          <p:cNvSpPr/>
          <p:nvPr/>
        </p:nvSpPr>
        <p:spPr>
          <a:xfrm>
            <a:off x="609600" y="1443841"/>
            <a:ext cx="7848600" cy="3785652"/>
          </a:xfrm>
          <a:prstGeom prst="rect">
            <a:avLst/>
          </a:prstGeom>
          <a:solidFill>
            <a:srgbClr val="D7E4BD"/>
          </a:solidFill>
          <a:scene3d>
            <a:camera prst="orthographicFront"/>
            <a:lightRig rig="threePt" dir="t"/>
          </a:scene3d>
          <a:sp3d>
            <a:bevelT w="101600" prst="riblet"/>
          </a:sp3d>
        </p:spPr>
        <p:txBody>
          <a:bodyPr wrap="square">
            <a:spAutoFit/>
          </a:bodyPr>
          <a:lstStyle/>
          <a:p>
            <a:r>
              <a:rPr lang="en-GB" sz="2400" dirty="0" smtClean="0"/>
              <a:t>“A lot of research shows that there are roles for the “lone wolf” in the breakthrough categories of innovation, but that innovation overall is a team sport. In truth, this is not an “either or” situation; it is an “and” situation, in that organizations that promote innovation will attract innovative people, and innovative people will help stimulate a company to remain innovative. Finding these people requires both formal and informal networks, and searching for people whose experience is not simply from the “best” companies, but perhaps from start-up companies or universities as well.”</a:t>
            </a:r>
            <a:endParaRPr lang="en-GB" sz="2400" dirty="0"/>
          </a:p>
        </p:txBody>
      </p:sp>
    </p:spTree>
    <p:extLst>
      <p:ext uri="{BB962C8B-B14F-4D97-AF65-F5344CB8AC3E}">
        <p14:creationId xmlns:p14="http://schemas.microsoft.com/office/powerpoint/2010/main" val="158312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J.M.Keynes (1920)</a:t>
            </a:r>
            <a:endParaRPr lang="fi-FI" dirty="0"/>
          </a:p>
        </p:txBody>
      </p:sp>
      <p:sp>
        <p:nvSpPr>
          <p:cNvPr id="3" name="TextBox 2"/>
          <p:cNvSpPr txBox="1"/>
          <p:nvPr/>
        </p:nvSpPr>
        <p:spPr>
          <a:xfrm>
            <a:off x="899592" y="2492896"/>
            <a:ext cx="7368204" cy="2123658"/>
          </a:xfrm>
          <a:prstGeom prst="rect">
            <a:avLst/>
          </a:prstGeom>
          <a:solidFill>
            <a:srgbClr val="FFFF00"/>
          </a:solidFill>
        </p:spPr>
        <p:txBody>
          <a:bodyPr wrap="square" rtlCol="0">
            <a:spAutoFit/>
          </a:bodyPr>
          <a:lstStyle/>
          <a:p>
            <a:pPr algn="ctr"/>
            <a:r>
              <a:rPr lang="fi-FI" sz="4400" dirty="0" smtClean="0"/>
              <a:t>”Entrepreneurship is the active  and constructive element in the whole capitalist society”</a:t>
            </a:r>
            <a:endParaRPr lang="fi-FI" sz="4400" dirty="0"/>
          </a:p>
        </p:txBody>
      </p:sp>
    </p:spTree>
    <p:extLst>
      <p:ext uri="{BB962C8B-B14F-4D97-AF65-F5344CB8AC3E}">
        <p14:creationId xmlns:p14="http://schemas.microsoft.com/office/powerpoint/2010/main" val="3074606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439718"/>
          </a:xfrm>
        </p:spPr>
        <p:txBody>
          <a:bodyPr>
            <a:normAutofit fontScale="90000"/>
          </a:bodyPr>
          <a:lstStyle/>
          <a:p>
            <a:r>
              <a:rPr lang="fi-FI" dirty="0" smtClean="0"/>
              <a:t> </a:t>
            </a:r>
            <a:r>
              <a:rPr lang="fi-FI" i="1" dirty="0" smtClean="0">
                <a:solidFill>
                  <a:srgbClr val="FF0000"/>
                </a:solidFill>
                <a:effectLst>
                  <a:outerShdw blurRad="38100" dist="38100" dir="2700000" algn="tl">
                    <a:srgbClr val="000000">
                      <a:alpha val="43137"/>
                    </a:srgbClr>
                  </a:outerShdw>
                </a:effectLst>
              </a:rPr>
              <a:t>Innovation </a:t>
            </a:r>
            <a:r>
              <a:rPr lang="fi-FI" dirty="0" smtClean="0">
                <a:effectLst>
                  <a:outerShdw blurRad="38100" dist="38100" dir="2700000" algn="tl">
                    <a:srgbClr val="000000">
                      <a:alpha val="43137"/>
                    </a:srgbClr>
                  </a:outerShdw>
                </a:effectLst>
              </a:rPr>
              <a:t>Evolution</a:t>
            </a:r>
            <a:endParaRPr lang="en-GB"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28662" y="1581750"/>
            <a:ext cx="1070934" cy="646331"/>
          </a:xfrm>
          <a:prstGeom prst="rect">
            <a:avLst/>
          </a:prstGeom>
          <a:noFill/>
          <a:ln>
            <a:solidFill>
              <a:schemeClr val="accent1"/>
            </a:solidFill>
          </a:ln>
        </p:spPr>
        <p:txBody>
          <a:bodyPr wrap="none" rtlCol="0">
            <a:spAutoFit/>
          </a:bodyPr>
          <a:lstStyle/>
          <a:p>
            <a:pPr algn="ctr"/>
            <a:r>
              <a:rPr lang="fi-FI" dirty="0" smtClean="0"/>
              <a:t>Invention</a:t>
            </a:r>
          </a:p>
          <a:p>
            <a:pPr algn="ctr"/>
            <a:r>
              <a:rPr lang="fi-FI" dirty="0" smtClean="0"/>
              <a:t>R&amp;D</a:t>
            </a:r>
            <a:endParaRPr lang="en-GB" dirty="0"/>
          </a:p>
        </p:txBody>
      </p:sp>
      <p:sp>
        <p:nvSpPr>
          <p:cNvPr id="4" name="TextBox 3"/>
          <p:cNvSpPr txBox="1"/>
          <p:nvPr/>
        </p:nvSpPr>
        <p:spPr>
          <a:xfrm>
            <a:off x="714348" y="3582014"/>
            <a:ext cx="1655711" cy="923330"/>
          </a:xfrm>
          <a:prstGeom prst="rect">
            <a:avLst/>
          </a:prstGeom>
          <a:solidFill>
            <a:srgbClr val="FFFF00"/>
          </a:solidFill>
          <a:ln>
            <a:solidFill>
              <a:schemeClr val="accent1"/>
            </a:solidFill>
          </a:ln>
        </p:spPr>
        <p:txBody>
          <a:bodyPr wrap="none" rtlCol="0">
            <a:spAutoFit/>
          </a:bodyPr>
          <a:lstStyle/>
          <a:p>
            <a:pPr algn="ctr"/>
            <a:r>
              <a:rPr lang="fi-FI" dirty="0" smtClean="0"/>
              <a:t>Innovation=</a:t>
            </a:r>
          </a:p>
          <a:p>
            <a:pPr algn="ctr"/>
            <a:r>
              <a:rPr lang="fi-FI" dirty="0" smtClean="0"/>
              <a:t>Scarce resource</a:t>
            </a:r>
          </a:p>
          <a:p>
            <a:pPr algn="ctr"/>
            <a:r>
              <a:rPr lang="fi-FI" dirty="0" smtClean="0"/>
              <a:t>(patent)</a:t>
            </a:r>
            <a:endParaRPr lang="en-GB" dirty="0"/>
          </a:p>
        </p:txBody>
      </p:sp>
      <p:cxnSp>
        <p:nvCxnSpPr>
          <p:cNvPr id="6" name="Straight Arrow Connector 5"/>
          <p:cNvCxnSpPr>
            <a:stCxn id="3" idx="2"/>
          </p:cNvCxnSpPr>
          <p:nvPr/>
        </p:nvCxnSpPr>
        <p:spPr>
          <a:xfrm rot="5400000">
            <a:off x="805180" y="2851626"/>
            <a:ext cx="1282494" cy="35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536" y="2724758"/>
            <a:ext cx="2160240" cy="369332"/>
          </a:xfrm>
          <a:prstGeom prst="rect">
            <a:avLst/>
          </a:prstGeom>
          <a:noFill/>
          <a:ln>
            <a:solidFill>
              <a:schemeClr val="accent1"/>
            </a:solidFill>
          </a:ln>
        </p:spPr>
        <p:txBody>
          <a:bodyPr wrap="square" rtlCol="0">
            <a:spAutoFit/>
          </a:bodyPr>
          <a:lstStyle/>
          <a:p>
            <a:r>
              <a:rPr lang="fi-FI" dirty="0" smtClean="0"/>
              <a:t>Commercialisation</a:t>
            </a:r>
            <a:endParaRPr lang="en-GB" dirty="0"/>
          </a:p>
        </p:txBody>
      </p:sp>
      <p:sp>
        <p:nvSpPr>
          <p:cNvPr id="13" name="TextBox 12"/>
          <p:cNvSpPr txBox="1"/>
          <p:nvPr/>
        </p:nvSpPr>
        <p:spPr>
          <a:xfrm>
            <a:off x="785786" y="938808"/>
            <a:ext cx="1256883" cy="369332"/>
          </a:xfrm>
          <a:prstGeom prst="rect">
            <a:avLst/>
          </a:prstGeom>
          <a:noFill/>
        </p:spPr>
        <p:txBody>
          <a:bodyPr wrap="none" rtlCol="0">
            <a:spAutoFit/>
          </a:bodyPr>
          <a:lstStyle/>
          <a:p>
            <a:r>
              <a:rPr lang="fi-FI" b="1" i="1" dirty="0" smtClean="0"/>
              <a:t>TECH PUSH</a:t>
            </a:r>
            <a:endParaRPr lang="en-GB" b="1" i="1" dirty="0"/>
          </a:p>
        </p:txBody>
      </p:sp>
      <p:sp>
        <p:nvSpPr>
          <p:cNvPr id="16" name="TextBox 15"/>
          <p:cNvSpPr txBox="1"/>
          <p:nvPr/>
        </p:nvSpPr>
        <p:spPr>
          <a:xfrm>
            <a:off x="3214678" y="1581750"/>
            <a:ext cx="1070934" cy="646331"/>
          </a:xfrm>
          <a:prstGeom prst="rect">
            <a:avLst/>
          </a:prstGeom>
          <a:noFill/>
          <a:ln>
            <a:solidFill>
              <a:schemeClr val="accent1"/>
            </a:solidFill>
          </a:ln>
        </p:spPr>
        <p:txBody>
          <a:bodyPr wrap="none" rtlCol="0">
            <a:spAutoFit/>
          </a:bodyPr>
          <a:lstStyle/>
          <a:p>
            <a:pPr algn="ctr"/>
            <a:r>
              <a:rPr lang="fi-FI" dirty="0" smtClean="0"/>
              <a:t>Invention</a:t>
            </a:r>
          </a:p>
          <a:p>
            <a:pPr algn="ctr"/>
            <a:r>
              <a:rPr lang="fi-FI" dirty="0" smtClean="0"/>
              <a:t>R&amp;D</a:t>
            </a:r>
            <a:endParaRPr lang="en-GB" dirty="0"/>
          </a:p>
        </p:txBody>
      </p:sp>
      <p:sp>
        <p:nvSpPr>
          <p:cNvPr id="17" name="TextBox 16"/>
          <p:cNvSpPr txBox="1"/>
          <p:nvPr/>
        </p:nvSpPr>
        <p:spPr>
          <a:xfrm>
            <a:off x="2928926" y="3367700"/>
            <a:ext cx="1888868" cy="923330"/>
          </a:xfrm>
          <a:prstGeom prst="rect">
            <a:avLst/>
          </a:prstGeom>
          <a:solidFill>
            <a:srgbClr val="FFFF00"/>
          </a:solidFill>
          <a:ln>
            <a:solidFill>
              <a:schemeClr val="accent1"/>
            </a:solidFill>
          </a:ln>
        </p:spPr>
        <p:txBody>
          <a:bodyPr wrap="square" rtlCol="0">
            <a:spAutoFit/>
          </a:bodyPr>
          <a:lstStyle/>
          <a:p>
            <a:r>
              <a:rPr lang="fi-FI" dirty="0" smtClean="0"/>
              <a:t>Innovation =</a:t>
            </a:r>
          </a:p>
          <a:p>
            <a:r>
              <a:rPr lang="fi-FI" dirty="0" smtClean="0"/>
              <a:t>BUSINESS</a:t>
            </a:r>
          </a:p>
          <a:p>
            <a:r>
              <a:rPr lang="fi-FI" dirty="0" smtClean="0"/>
              <a:t>OPPORTUNITY</a:t>
            </a:r>
          </a:p>
        </p:txBody>
      </p:sp>
      <p:cxnSp>
        <p:nvCxnSpPr>
          <p:cNvPr id="18" name="Straight Arrow Connector 17"/>
          <p:cNvCxnSpPr>
            <a:stCxn id="16" idx="2"/>
          </p:cNvCxnSpPr>
          <p:nvPr/>
        </p:nvCxnSpPr>
        <p:spPr>
          <a:xfrm rot="5400000">
            <a:off x="3198351" y="2744469"/>
            <a:ext cx="1068182" cy="35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86050" y="2724758"/>
            <a:ext cx="2073982" cy="369332"/>
          </a:xfrm>
          <a:prstGeom prst="rect">
            <a:avLst/>
          </a:prstGeom>
          <a:noFill/>
          <a:ln>
            <a:solidFill>
              <a:schemeClr val="accent1"/>
            </a:solidFill>
          </a:ln>
        </p:spPr>
        <p:txBody>
          <a:bodyPr wrap="square" rtlCol="0">
            <a:spAutoFit/>
          </a:bodyPr>
          <a:lstStyle/>
          <a:p>
            <a:r>
              <a:rPr lang="fi-FI" dirty="0" smtClean="0"/>
              <a:t>Commercialisation</a:t>
            </a:r>
            <a:endParaRPr lang="en-GB" dirty="0"/>
          </a:p>
        </p:txBody>
      </p:sp>
      <p:sp>
        <p:nvSpPr>
          <p:cNvPr id="20" name="TextBox 19"/>
          <p:cNvSpPr txBox="1"/>
          <p:nvPr/>
        </p:nvSpPr>
        <p:spPr>
          <a:xfrm>
            <a:off x="2643174" y="4725022"/>
            <a:ext cx="2016899" cy="646331"/>
          </a:xfrm>
          <a:prstGeom prst="rect">
            <a:avLst/>
          </a:prstGeom>
          <a:noFill/>
          <a:ln>
            <a:solidFill>
              <a:schemeClr val="accent1"/>
            </a:solidFill>
          </a:ln>
        </p:spPr>
        <p:txBody>
          <a:bodyPr wrap="none" rtlCol="0">
            <a:spAutoFit/>
          </a:bodyPr>
          <a:lstStyle/>
          <a:p>
            <a:pPr algn="ctr"/>
            <a:r>
              <a:rPr lang="fi-FI" dirty="0" smtClean="0"/>
              <a:t>Market-driven</a:t>
            </a:r>
          </a:p>
          <a:p>
            <a:pPr algn="ctr"/>
            <a:r>
              <a:rPr lang="fi-FI" dirty="0" smtClean="0"/>
              <a:t>Opportunity signals</a:t>
            </a:r>
            <a:endParaRPr lang="en-GB" dirty="0"/>
          </a:p>
        </p:txBody>
      </p:sp>
      <p:cxnSp>
        <p:nvCxnSpPr>
          <p:cNvPr id="22" name="Straight Arrow Connector 21"/>
          <p:cNvCxnSpPr>
            <a:stCxn id="20" idx="0"/>
          </p:cNvCxnSpPr>
          <p:nvPr/>
        </p:nvCxnSpPr>
        <p:spPr>
          <a:xfrm rot="16200000" flipV="1">
            <a:off x="3413330" y="4486727"/>
            <a:ext cx="456811" cy="19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28926" y="938808"/>
            <a:ext cx="1297150" cy="369332"/>
          </a:xfrm>
          <a:prstGeom prst="rect">
            <a:avLst/>
          </a:prstGeom>
          <a:noFill/>
        </p:spPr>
        <p:txBody>
          <a:bodyPr wrap="none" rtlCol="0">
            <a:spAutoFit/>
          </a:bodyPr>
          <a:lstStyle/>
          <a:p>
            <a:r>
              <a:rPr lang="fi-FI" b="1" i="1" dirty="0" smtClean="0"/>
              <a:t>PUSH+PULL</a:t>
            </a:r>
            <a:endParaRPr lang="en-GB" b="1" i="1" dirty="0"/>
          </a:p>
        </p:txBody>
      </p:sp>
      <p:sp>
        <p:nvSpPr>
          <p:cNvPr id="24" name="TextBox 23"/>
          <p:cNvSpPr txBox="1"/>
          <p:nvPr/>
        </p:nvSpPr>
        <p:spPr>
          <a:xfrm>
            <a:off x="5290126" y="1585005"/>
            <a:ext cx="2234202" cy="646331"/>
          </a:xfrm>
          <a:prstGeom prst="rect">
            <a:avLst/>
          </a:prstGeom>
          <a:noFill/>
          <a:ln>
            <a:solidFill>
              <a:schemeClr val="accent1"/>
            </a:solidFill>
          </a:ln>
        </p:spPr>
        <p:txBody>
          <a:bodyPr wrap="square" rtlCol="0">
            <a:spAutoFit/>
          </a:bodyPr>
          <a:lstStyle/>
          <a:p>
            <a:pPr algn="ctr"/>
            <a:r>
              <a:rPr lang="fi-FI" dirty="0" smtClean="0"/>
              <a:t>TECHNOLOGY AS</a:t>
            </a:r>
          </a:p>
          <a:p>
            <a:pPr algn="ctr"/>
            <a:r>
              <a:rPr lang="fi-FI" dirty="0" smtClean="0"/>
              <a:t>CHANGE DRIVER</a:t>
            </a:r>
          </a:p>
        </p:txBody>
      </p:sp>
      <p:sp>
        <p:nvSpPr>
          <p:cNvPr id="25" name="TextBox 24"/>
          <p:cNvSpPr txBox="1"/>
          <p:nvPr/>
        </p:nvSpPr>
        <p:spPr>
          <a:xfrm>
            <a:off x="5434418" y="2763828"/>
            <a:ext cx="1396921" cy="1477328"/>
          </a:xfrm>
          <a:prstGeom prst="rect">
            <a:avLst/>
          </a:prstGeom>
          <a:solidFill>
            <a:srgbClr val="FFFF00"/>
          </a:solidFill>
          <a:ln>
            <a:solidFill>
              <a:schemeClr val="accent1"/>
            </a:solidFill>
          </a:ln>
        </p:spPr>
        <p:txBody>
          <a:bodyPr wrap="none" rtlCol="0">
            <a:spAutoFit/>
          </a:bodyPr>
          <a:lstStyle/>
          <a:p>
            <a:pPr algn="ctr"/>
            <a:r>
              <a:rPr lang="fi-FI" dirty="0" smtClean="0"/>
              <a:t>INNOVATION</a:t>
            </a:r>
          </a:p>
          <a:p>
            <a:pPr algn="ctr"/>
            <a:r>
              <a:rPr lang="fi-FI" dirty="0" smtClean="0"/>
              <a:t>AS </a:t>
            </a:r>
          </a:p>
          <a:p>
            <a:pPr algn="ctr"/>
            <a:r>
              <a:rPr lang="fi-FI" dirty="0" smtClean="0"/>
              <a:t>CONTINOUS</a:t>
            </a:r>
          </a:p>
          <a:p>
            <a:pPr algn="ctr"/>
            <a:r>
              <a:rPr lang="fi-FI" dirty="0" smtClean="0"/>
              <a:t>CHANGE</a:t>
            </a:r>
          </a:p>
          <a:p>
            <a:pPr algn="ctr"/>
            <a:r>
              <a:rPr lang="fi-FI" dirty="0" smtClean="0"/>
              <a:t>PROCESS</a:t>
            </a:r>
            <a:endParaRPr lang="en-GB" dirty="0"/>
          </a:p>
        </p:txBody>
      </p:sp>
      <p:cxnSp>
        <p:nvCxnSpPr>
          <p:cNvPr id="27" name="Straight Arrow Connector 26"/>
          <p:cNvCxnSpPr>
            <a:stCxn id="24" idx="2"/>
          </p:cNvCxnSpPr>
          <p:nvPr/>
        </p:nvCxnSpPr>
        <p:spPr>
          <a:xfrm flipH="1">
            <a:off x="6172939" y="2231336"/>
            <a:ext cx="234288" cy="523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86708" y="4681770"/>
            <a:ext cx="2093604" cy="646331"/>
          </a:xfrm>
          <a:prstGeom prst="rect">
            <a:avLst/>
          </a:prstGeom>
          <a:noFill/>
          <a:ln>
            <a:solidFill>
              <a:schemeClr val="accent1"/>
            </a:solidFill>
          </a:ln>
        </p:spPr>
        <p:txBody>
          <a:bodyPr wrap="square" rtlCol="0">
            <a:spAutoFit/>
          </a:bodyPr>
          <a:lstStyle/>
          <a:p>
            <a:pPr algn="ctr"/>
            <a:r>
              <a:rPr lang="fi-FI" dirty="0" smtClean="0"/>
              <a:t>MARKETS AS</a:t>
            </a:r>
          </a:p>
          <a:p>
            <a:pPr algn="ctr"/>
            <a:r>
              <a:rPr lang="fi-FI" dirty="0" smtClean="0"/>
              <a:t>CHANGE DRIVER</a:t>
            </a:r>
            <a:endParaRPr lang="en-GB" dirty="0"/>
          </a:p>
        </p:txBody>
      </p:sp>
      <p:cxnSp>
        <p:nvCxnSpPr>
          <p:cNvPr id="32" name="Straight Arrow Connector 31"/>
          <p:cNvCxnSpPr>
            <a:stCxn id="30" idx="0"/>
            <a:endCxn id="25" idx="2"/>
          </p:cNvCxnSpPr>
          <p:nvPr/>
        </p:nvCxnSpPr>
        <p:spPr>
          <a:xfrm flipH="1" flipV="1">
            <a:off x="6132879" y="4241156"/>
            <a:ext cx="200631" cy="440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272" y="620688"/>
            <a:ext cx="4994793" cy="5429288"/>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186886" y="701666"/>
            <a:ext cx="2077099" cy="646331"/>
          </a:xfrm>
          <a:prstGeom prst="rect">
            <a:avLst/>
          </a:prstGeom>
          <a:solidFill>
            <a:srgbClr val="D7E4BD"/>
          </a:solidFill>
          <a:scene3d>
            <a:camera prst="orthographicFront"/>
            <a:lightRig rig="threePt" dir="t"/>
          </a:scene3d>
          <a:sp3d>
            <a:bevelT w="101600" prst="riblet"/>
          </a:sp3d>
        </p:spPr>
        <p:txBody>
          <a:bodyPr wrap="none" rtlCol="0">
            <a:spAutoFit/>
          </a:bodyPr>
          <a:lstStyle/>
          <a:p>
            <a:pPr algn="ctr"/>
            <a:r>
              <a:rPr lang="fi-FI" b="1" i="1" dirty="0" smtClean="0"/>
              <a:t>OPEN INNOVATION </a:t>
            </a:r>
          </a:p>
          <a:p>
            <a:pPr algn="ctr"/>
            <a:r>
              <a:rPr lang="fi-FI" b="1" i="1" dirty="0" smtClean="0"/>
              <a:t>ENVIRONMENT</a:t>
            </a:r>
            <a:endParaRPr lang="en-GB" b="1" i="1" dirty="0"/>
          </a:p>
        </p:txBody>
      </p:sp>
      <p:sp>
        <p:nvSpPr>
          <p:cNvPr id="35" name="Rectangle 34"/>
          <p:cNvSpPr/>
          <p:nvPr/>
        </p:nvSpPr>
        <p:spPr>
          <a:xfrm>
            <a:off x="5220072" y="620688"/>
            <a:ext cx="3786214" cy="5429288"/>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p:cNvSpPr txBox="1"/>
          <p:nvPr/>
        </p:nvSpPr>
        <p:spPr>
          <a:xfrm>
            <a:off x="7291806" y="2335200"/>
            <a:ext cx="1396921" cy="923330"/>
          </a:xfrm>
          <a:prstGeom prst="rect">
            <a:avLst/>
          </a:prstGeom>
          <a:solidFill>
            <a:schemeClr val="accent2">
              <a:lumMod val="20000"/>
              <a:lumOff val="80000"/>
            </a:schemeClr>
          </a:solidFill>
          <a:ln>
            <a:solidFill>
              <a:schemeClr val="tx2"/>
            </a:solidFill>
          </a:ln>
        </p:spPr>
        <p:txBody>
          <a:bodyPr wrap="none" rtlCol="0">
            <a:spAutoFit/>
          </a:bodyPr>
          <a:lstStyle/>
          <a:p>
            <a:pPr algn="ctr"/>
            <a:r>
              <a:rPr lang="fi-FI" dirty="0" smtClean="0"/>
              <a:t>LARGE</a:t>
            </a:r>
          </a:p>
          <a:p>
            <a:pPr algn="ctr"/>
            <a:r>
              <a:rPr lang="fi-FI" dirty="0" smtClean="0"/>
              <a:t>INNOVATION</a:t>
            </a:r>
          </a:p>
          <a:p>
            <a:pPr algn="ctr"/>
            <a:r>
              <a:rPr lang="fi-FI" dirty="0" smtClean="0"/>
              <a:t>NETWORK</a:t>
            </a:r>
            <a:endParaRPr lang="en-GB" dirty="0"/>
          </a:p>
        </p:txBody>
      </p:sp>
      <p:sp>
        <p:nvSpPr>
          <p:cNvPr id="37" name="TextBox 36"/>
          <p:cNvSpPr txBox="1"/>
          <p:nvPr/>
        </p:nvSpPr>
        <p:spPr>
          <a:xfrm>
            <a:off x="7291806" y="3406770"/>
            <a:ext cx="1138004" cy="923330"/>
          </a:xfrm>
          <a:prstGeom prst="rect">
            <a:avLst/>
          </a:prstGeom>
          <a:solidFill>
            <a:schemeClr val="accent2">
              <a:lumMod val="20000"/>
              <a:lumOff val="80000"/>
            </a:schemeClr>
          </a:solidFill>
          <a:ln>
            <a:solidFill>
              <a:schemeClr val="accent1"/>
            </a:solidFill>
          </a:ln>
        </p:spPr>
        <p:txBody>
          <a:bodyPr wrap="none" rtlCol="0">
            <a:spAutoFit/>
          </a:bodyPr>
          <a:lstStyle/>
          <a:p>
            <a:pPr algn="ctr"/>
            <a:r>
              <a:rPr lang="fi-FI" dirty="0" smtClean="0"/>
              <a:t>DYNAMIC</a:t>
            </a:r>
          </a:p>
          <a:p>
            <a:pPr algn="ctr"/>
            <a:r>
              <a:rPr lang="fi-FI" dirty="0" smtClean="0"/>
              <a:t>BUSINESS</a:t>
            </a:r>
          </a:p>
          <a:p>
            <a:pPr algn="ctr"/>
            <a:r>
              <a:rPr lang="fi-FI" dirty="0" smtClean="0"/>
              <a:t>MODELS</a:t>
            </a:r>
            <a:endParaRPr lang="en-GB" dirty="0"/>
          </a:p>
        </p:txBody>
      </p:sp>
      <p:cxnSp>
        <p:nvCxnSpPr>
          <p:cNvPr id="39" name="Straight Arrow Connector 38"/>
          <p:cNvCxnSpPr>
            <a:stCxn id="36" idx="1"/>
          </p:cNvCxnSpPr>
          <p:nvPr/>
        </p:nvCxnSpPr>
        <p:spPr>
          <a:xfrm rot="10800000" flipV="1">
            <a:off x="6863178" y="2796865"/>
            <a:ext cx="428628" cy="32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1"/>
          </p:cNvCxnSpPr>
          <p:nvPr/>
        </p:nvCxnSpPr>
        <p:spPr>
          <a:xfrm rot="10800000">
            <a:off x="6868400" y="3604779"/>
            <a:ext cx="423407" cy="263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4905" y="5367964"/>
            <a:ext cx="4531111" cy="646331"/>
          </a:xfrm>
          <a:prstGeom prst="rect">
            <a:avLst/>
          </a:prstGeom>
          <a:noFill/>
        </p:spPr>
        <p:txBody>
          <a:bodyPr wrap="none" rtlCol="0">
            <a:spAutoFit/>
          </a:bodyPr>
          <a:lstStyle/>
          <a:p>
            <a:r>
              <a:rPr lang="fi-FI" b="1" i="1" dirty="0" smtClean="0"/>
              <a:t>ECONOMIES OF SCALE : PROGRAMS, </a:t>
            </a:r>
          </a:p>
          <a:p>
            <a:r>
              <a:rPr lang="fi-FI" b="1" i="1" dirty="0" smtClean="0"/>
              <a:t>PRIORITIES, FOCUSED VALUE-ADDED</a:t>
            </a:r>
            <a:endParaRPr lang="en-GB" b="1" i="1" dirty="0"/>
          </a:p>
        </p:txBody>
      </p:sp>
      <p:sp>
        <p:nvSpPr>
          <p:cNvPr id="45" name="TextBox 44"/>
          <p:cNvSpPr txBox="1"/>
          <p:nvPr/>
        </p:nvSpPr>
        <p:spPr>
          <a:xfrm>
            <a:off x="5220104" y="5373216"/>
            <a:ext cx="3044551" cy="646331"/>
          </a:xfrm>
          <a:prstGeom prst="rect">
            <a:avLst/>
          </a:prstGeom>
          <a:noFill/>
        </p:spPr>
        <p:txBody>
          <a:bodyPr wrap="none" rtlCol="0">
            <a:spAutoFit/>
          </a:bodyPr>
          <a:lstStyle/>
          <a:p>
            <a:r>
              <a:rPr lang="fi-FI" b="1" i="1" dirty="0" smtClean="0"/>
              <a:t>INTERFACE OF THE DIFFERENT</a:t>
            </a:r>
          </a:p>
          <a:p>
            <a:r>
              <a:rPr lang="fi-FI" b="1" i="1" dirty="0" smtClean="0"/>
              <a:t>INTERACTION, DYNAMICS</a:t>
            </a:r>
            <a:endParaRPr lang="en-GB" b="1" i="1" dirty="0"/>
          </a:p>
        </p:txBody>
      </p:sp>
    </p:spTree>
    <p:extLst>
      <p:ext uri="{BB962C8B-B14F-4D97-AF65-F5344CB8AC3E}">
        <p14:creationId xmlns:p14="http://schemas.microsoft.com/office/powerpoint/2010/main" val="152189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ppt_x"/>
                                          </p:val>
                                        </p:tav>
                                        <p:tav tm="100000">
                                          <p:val>
                                            <p:strVal val="#ppt_x"/>
                                          </p:val>
                                        </p:tav>
                                      </p:tavLst>
                                    </p:anim>
                                    <p:anim calcmode="lin" valueType="num">
                                      <p:cBhvr additive="base">
                                        <p:cTn id="10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500" fill="hold"/>
                                        <p:tgtEl>
                                          <p:spTgt spid="45"/>
                                        </p:tgtEl>
                                        <p:attrNameLst>
                                          <p:attrName>ppt_x</p:attrName>
                                        </p:attrNameLst>
                                      </p:cBhvr>
                                      <p:tavLst>
                                        <p:tav tm="0">
                                          <p:val>
                                            <p:strVal val="#ppt_x"/>
                                          </p:val>
                                        </p:tav>
                                        <p:tav tm="100000">
                                          <p:val>
                                            <p:strVal val="#ppt_x"/>
                                          </p:val>
                                        </p:tav>
                                      </p:tavLst>
                                    </p:anim>
                                    <p:anim calcmode="lin" valueType="num">
                                      <p:cBhvr additive="base">
                                        <p:cTn id="12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fill="hold"/>
                                        <p:tgtEl>
                                          <p:spTgt spid="34"/>
                                        </p:tgtEl>
                                        <p:attrNameLst>
                                          <p:attrName>ppt_x</p:attrName>
                                        </p:attrNameLst>
                                      </p:cBhvr>
                                      <p:tavLst>
                                        <p:tav tm="0">
                                          <p:val>
                                            <p:strVal val="#ppt_x"/>
                                          </p:val>
                                        </p:tav>
                                        <p:tav tm="100000">
                                          <p:val>
                                            <p:strVal val="#ppt_x"/>
                                          </p:val>
                                        </p:tav>
                                      </p:tavLst>
                                    </p:anim>
                                    <p:anim calcmode="lin" valueType="num">
                                      <p:cBhvr additive="base">
                                        <p:cTn id="1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3" grpId="0"/>
      <p:bldP spid="16" grpId="0" animBg="1"/>
      <p:bldP spid="17" grpId="0" animBg="1"/>
      <p:bldP spid="19" grpId="0" animBg="1"/>
      <p:bldP spid="20" grpId="0" animBg="1"/>
      <p:bldP spid="23" grpId="0"/>
      <p:bldP spid="24" grpId="0" animBg="1"/>
      <p:bldP spid="25" grpId="0" animBg="1"/>
      <p:bldP spid="30" grpId="0" animBg="1"/>
      <p:bldP spid="34" grpId="0" animBg="1"/>
      <p:bldP spid="35" grpId="0" animBg="1"/>
      <p:bldP spid="36" grpId="0" animBg="1"/>
      <p:bldP spid="37" grpId="0" animBg="1"/>
      <p:bldP spid="43" grpId="0"/>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a:solidFill>
            <a:schemeClr val="accent3">
              <a:lumMod val="40000"/>
              <a:lumOff val="60000"/>
            </a:schemeClr>
          </a:solidFill>
          <a:scene3d>
            <a:camera prst="isometricOffAxis1Top"/>
            <a:lightRig rig="threePt" dir="t"/>
          </a:scene3d>
          <a:sp3d>
            <a:bevelT prst="convex"/>
          </a:sp3d>
        </p:spPr>
        <p:txBody>
          <a:bodyPr/>
          <a:lstStyle/>
          <a:p>
            <a:r>
              <a:rPr lang="fi-FI" dirty="0" smtClean="0"/>
              <a:t>What Next?</a:t>
            </a: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46557">
            <a:off x="2413214" y="-420376"/>
            <a:ext cx="4171015" cy="778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6011501" y="1376127"/>
            <a:ext cx="2788467" cy="4698748"/>
          </a:xfrm>
          <a:custGeom>
            <a:avLst/>
            <a:gdLst>
              <a:gd name="connsiteX0" fmla="*/ 905347 w 2788467"/>
              <a:gd name="connsiteY0" fmla="*/ 0 h 4698748"/>
              <a:gd name="connsiteX1" fmla="*/ 1013988 w 2788467"/>
              <a:gd name="connsiteY1" fmla="*/ 27160 h 4698748"/>
              <a:gd name="connsiteX2" fmla="*/ 1068309 w 2788467"/>
              <a:gd name="connsiteY2" fmla="*/ 36214 h 4698748"/>
              <a:gd name="connsiteX3" fmla="*/ 1095469 w 2788467"/>
              <a:gd name="connsiteY3" fmla="*/ 45267 h 4698748"/>
              <a:gd name="connsiteX4" fmla="*/ 1186004 w 2788467"/>
              <a:gd name="connsiteY4" fmla="*/ 54321 h 4698748"/>
              <a:gd name="connsiteX5" fmla="*/ 1412341 w 2788467"/>
              <a:gd name="connsiteY5" fmla="*/ 72427 h 4698748"/>
              <a:gd name="connsiteX6" fmla="*/ 1466661 w 2788467"/>
              <a:gd name="connsiteY6" fmla="*/ 90534 h 4698748"/>
              <a:gd name="connsiteX7" fmla="*/ 1530036 w 2788467"/>
              <a:gd name="connsiteY7" fmla="*/ 99588 h 4698748"/>
              <a:gd name="connsiteX8" fmla="*/ 1557196 w 2788467"/>
              <a:gd name="connsiteY8" fmla="*/ 108641 h 4698748"/>
              <a:gd name="connsiteX9" fmla="*/ 1638677 w 2788467"/>
              <a:gd name="connsiteY9" fmla="*/ 126748 h 4698748"/>
              <a:gd name="connsiteX10" fmla="*/ 1720158 w 2788467"/>
              <a:gd name="connsiteY10" fmla="*/ 162962 h 4698748"/>
              <a:gd name="connsiteX11" fmla="*/ 1747319 w 2788467"/>
              <a:gd name="connsiteY11" fmla="*/ 172016 h 4698748"/>
              <a:gd name="connsiteX12" fmla="*/ 1828800 w 2788467"/>
              <a:gd name="connsiteY12" fmla="*/ 226336 h 4698748"/>
              <a:gd name="connsiteX13" fmla="*/ 1855960 w 2788467"/>
              <a:gd name="connsiteY13" fmla="*/ 244443 h 4698748"/>
              <a:gd name="connsiteX14" fmla="*/ 1910281 w 2788467"/>
              <a:gd name="connsiteY14" fmla="*/ 289711 h 4698748"/>
              <a:gd name="connsiteX15" fmla="*/ 1937442 w 2788467"/>
              <a:gd name="connsiteY15" fmla="*/ 298764 h 4698748"/>
              <a:gd name="connsiteX16" fmla="*/ 2000816 w 2788467"/>
              <a:gd name="connsiteY16" fmla="*/ 344031 h 4698748"/>
              <a:gd name="connsiteX17" fmla="*/ 2064190 w 2788467"/>
              <a:gd name="connsiteY17" fmla="*/ 371192 h 4698748"/>
              <a:gd name="connsiteX18" fmla="*/ 2118511 w 2788467"/>
              <a:gd name="connsiteY18" fmla="*/ 407406 h 4698748"/>
              <a:gd name="connsiteX19" fmla="*/ 2145671 w 2788467"/>
              <a:gd name="connsiteY19" fmla="*/ 434566 h 4698748"/>
              <a:gd name="connsiteX20" fmla="*/ 2199992 w 2788467"/>
              <a:gd name="connsiteY20" fmla="*/ 470780 h 4698748"/>
              <a:gd name="connsiteX21" fmla="*/ 2254313 w 2788467"/>
              <a:gd name="connsiteY21" fmla="*/ 516047 h 4698748"/>
              <a:gd name="connsiteX22" fmla="*/ 2308634 w 2788467"/>
              <a:gd name="connsiteY22" fmla="*/ 579422 h 4698748"/>
              <a:gd name="connsiteX23" fmla="*/ 2335794 w 2788467"/>
              <a:gd name="connsiteY23" fmla="*/ 597528 h 4698748"/>
              <a:gd name="connsiteX24" fmla="*/ 2353901 w 2788467"/>
              <a:gd name="connsiteY24" fmla="*/ 624689 h 4698748"/>
              <a:gd name="connsiteX25" fmla="*/ 2426329 w 2788467"/>
              <a:gd name="connsiteY25" fmla="*/ 706170 h 4698748"/>
              <a:gd name="connsiteX26" fmla="*/ 2498756 w 2788467"/>
              <a:gd name="connsiteY26" fmla="*/ 814812 h 4698748"/>
              <a:gd name="connsiteX27" fmla="*/ 2553077 w 2788467"/>
              <a:gd name="connsiteY27" fmla="*/ 869132 h 4698748"/>
              <a:gd name="connsiteX28" fmla="*/ 2571184 w 2788467"/>
              <a:gd name="connsiteY28" fmla="*/ 896293 h 4698748"/>
              <a:gd name="connsiteX29" fmla="*/ 2625505 w 2788467"/>
              <a:gd name="connsiteY29" fmla="*/ 950614 h 4698748"/>
              <a:gd name="connsiteX30" fmla="*/ 2643612 w 2788467"/>
              <a:gd name="connsiteY30" fmla="*/ 986827 h 4698748"/>
              <a:gd name="connsiteX31" fmla="*/ 2679826 w 2788467"/>
              <a:gd name="connsiteY31" fmla="*/ 1113576 h 4698748"/>
              <a:gd name="connsiteX32" fmla="*/ 2688879 w 2788467"/>
              <a:gd name="connsiteY32" fmla="*/ 1140736 h 4698748"/>
              <a:gd name="connsiteX33" fmla="*/ 2697933 w 2788467"/>
              <a:gd name="connsiteY33" fmla="*/ 1176950 h 4698748"/>
              <a:gd name="connsiteX34" fmla="*/ 2725093 w 2788467"/>
              <a:gd name="connsiteY34" fmla="*/ 1240324 h 4698748"/>
              <a:gd name="connsiteX35" fmla="*/ 2752253 w 2788467"/>
              <a:gd name="connsiteY35" fmla="*/ 1312752 h 4698748"/>
              <a:gd name="connsiteX36" fmla="*/ 2770360 w 2788467"/>
              <a:gd name="connsiteY36" fmla="*/ 1403287 h 4698748"/>
              <a:gd name="connsiteX37" fmla="*/ 2788467 w 2788467"/>
              <a:gd name="connsiteY37" fmla="*/ 1475715 h 4698748"/>
              <a:gd name="connsiteX38" fmla="*/ 2770360 w 2788467"/>
              <a:gd name="connsiteY38" fmla="*/ 1711105 h 4698748"/>
              <a:gd name="connsiteX39" fmla="*/ 2761307 w 2788467"/>
              <a:gd name="connsiteY39" fmla="*/ 1810693 h 4698748"/>
              <a:gd name="connsiteX40" fmla="*/ 2743200 w 2788467"/>
              <a:gd name="connsiteY40" fmla="*/ 1883121 h 4698748"/>
              <a:gd name="connsiteX41" fmla="*/ 2734147 w 2788467"/>
              <a:gd name="connsiteY41" fmla="*/ 1928388 h 4698748"/>
              <a:gd name="connsiteX42" fmla="*/ 2725093 w 2788467"/>
              <a:gd name="connsiteY42" fmla="*/ 1955548 h 4698748"/>
              <a:gd name="connsiteX43" fmla="*/ 2706986 w 2788467"/>
              <a:gd name="connsiteY43" fmla="*/ 2018923 h 4698748"/>
              <a:gd name="connsiteX44" fmla="*/ 2688879 w 2788467"/>
              <a:gd name="connsiteY44" fmla="*/ 2091350 h 4698748"/>
              <a:gd name="connsiteX45" fmla="*/ 2670772 w 2788467"/>
              <a:gd name="connsiteY45" fmla="*/ 2218099 h 4698748"/>
              <a:gd name="connsiteX46" fmla="*/ 2661719 w 2788467"/>
              <a:gd name="connsiteY46" fmla="*/ 2254313 h 4698748"/>
              <a:gd name="connsiteX47" fmla="*/ 2643612 w 2788467"/>
              <a:gd name="connsiteY47" fmla="*/ 2344847 h 4698748"/>
              <a:gd name="connsiteX48" fmla="*/ 2625505 w 2788467"/>
              <a:gd name="connsiteY48" fmla="*/ 2471596 h 4698748"/>
              <a:gd name="connsiteX49" fmla="*/ 2607398 w 2788467"/>
              <a:gd name="connsiteY49" fmla="*/ 2562130 h 4698748"/>
              <a:gd name="connsiteX50" fmla="*/ 2598345 w 2788467"/>
              <a:gd name="connsiteY50" fmla="*/ 2634558 h 4698748"/>
              <a:gd name="connsiteX51" fmla="*/ 2589291 w 2788467"/>
              <a:gd name="connsiteY51" fmla="*/ 2716039 h 4698748"/>
              <a:gd name="connsiteX52" fmla="*/ 2571184 w 2788467"/>
              <a:gd name="connsiteY52" fmla="*/ 2788467 h 4698748"/>
              <a:gd name="connsiteX53" fmla="*/ 2553077 w 2788467"/>
              <a:gd name="connsiteY53" fmla="*/ 2869948 h 4698748"/>
              <a:gd name="connsiteX54" fmla="*/ 2544024 w 2788467"/>
              <a:gd name="connsiteY54" fmla="*/ 2897109 h 4698748"/>
              <a:gd name="connsiteX55" fmla="*/ 2507810 w 2788467"/>
              <a:gd name="connsiteY55" fmla="*/ 2969536 h 4698748"/>
              <a:gd name="connsiteX56" fmla="*/ 2480649 w 2788467"/>
              <a:gd name="connsiteY56" fmla="*/ 3032911 h 4698748"/>
              <a:gd name="connsiteX57" fmla="*/ 2462543 w 2788467"/>
              <a:gd name="connsiteY57" fmla="*/ 3087231 h 4698748"/>
              <a:gd name="connsiteX58" fmla="*/ 2426329 w 2788467"/>
              <a:gd name="connsiteY58" fmla="*/ 3213980 h 4698748"/>
              <a:gd name="connsiteX59" fmla="*/ 2417275 w 2788467"/>
              <a:gd name="connsiteY59" fmla="*/ 3268301 h 4698748"/>
              <a:gd name="connsiteX60" fmla="*/ 2408222 w 2788467"/>
              <a:gd name="connsiteY60" fmla="*/ 3295461 h 4698748"/>
              <a:gd name="connsiteX61" fmla="*/ 2399168 w 2788467"/>
              <a:gd name="connsiteY61" fmla="*/ 3349782 h 4698748"/>
              <a:gd name="connsiteX62" fmla="*/ 2390115 w 2788467"/>
              <a:gd name="connsiteY62" fmla="*/ 3395049 h 4698748"/>
              <a:gd name="connsiteX63" fmla="*/ 2362954 w 2788467"/>
              <a:gd name="connsiteY63" fmla="*/ 3748134 h 4698748"/>
              <a:gd name="connsiteX64" fmla="*/ 2344848 w 2788467"/>
              <a:gd name="connsiteY64" fmla="*/ 3802455 h 4698748"/>
              <a:gd name="connsiteX65" fmla="*/ 2308634 w 2788467"/>
              <a:gd name="connsiteY65" fmla="*/ 3911097 h 4698748"/>
              <a:gd name="connsiteX66" fmla="*/ 2254313 w 2788467"/>
              <a:gd name="connsiteY66" fmla="*/ 3965418 h 4698748"/>
              <a:gd name="connsiteX67" fmla="*/ 2218099 w 2788467"/>
              <a:gd name="connsiteY67" fmla="*/ 4046899 h 4698748"/>
              <a:gd name="connsiteX68" fmla="*/ 2181885 w 2788467"/>
              <a:gd name="connsiteY68" fmla="*/ 4074059 h 4698748"/>
              <a:gd name="connsiteX69" fmla="*/ 2145671 w 2788467"/>
              <a:gd name="connsiteY69" fmla="*/ 4137433 h 4698748"/>
              <a:gd name="connsiteX70" fmla="*/ 2109457 w 2788467"/>
              <a:gd name="connsiteY70" fmla="*/ 4191754 h 4698748"/>
              <a:gd name="connsiteX71" fmla="*/ 2082297 w 2788467"/>
              <a:gd name="connsiteY71" fmla="*/ 4218915 h 4698748"/>
              <a:gd name="connsiteX72" fmla="*/ 1982709 w 2788467"/>
              <a:gd name="connsiteY72" fmla="*/ 4336610 h 4698748"/>
              <a:gd name="connsiteX73" fmla="*/ 1910281 w 2788467"/>
              <a:gd name="connsiteY73" fmla="*/ 4390930 h 4698748"/>
              <a:gd name="connsiteX74" fmla="*/ 1865014 w 2788467"/>
              <a:gd name="connsiteY74" fmla="*/ 4427144 h 4698748"/>
              <a:gd name="connsiteX75" fmla="*/ 1801640 w 2788467"/>
              <a:gd name="connsiteY75" fmla="*/ 4454305 h 4698748"/>
              <a:gd name="connsiteX76" fmla="*/ 1774479 w 2788467"/>
              <a:gd name="connsiteY76" fmla="*/ 4481465 h 4698748"/>
              <a:gd name="connsiteX77" fmla="*/ 1720158 w 2788467"/>
              <a:gd name="connsiteY77" fmla="*/ 4517679 h 4698748"/>
              <a:gd name="connsiteX78" fmla="*/ 1683945 w 2788467"/>
              <a:gd name="connsiteY78" fmla="*/ 4544839 h 4698748"/>
              <a:gd name="connsiteX79" fmla="*/ 1647731 w 2788467"/>
              <a:gd name="connsiteY79" fmla="*/ 4562946 h 4698748"/>
              <a:gd name="connsiteX80" fmla="*/ 1584356 w 2788467"/>
              <a:gd name="connsiteY80" fmla="*/ 4599160 h 4698748"/>
              <a:gd name="connsiteX81" fmla="*/ 1430448 w 2788467"/>
              <a:gd name="connsiteY81" fmla="*/ 4635374 h 4698748"/>
              <a:gd name="connsiteX82" fmla="*/ 1394234 w 2788467"/>
              <a:gd name="connsiteY82" fmla="*/ 4653481 h 4698748"/>
              <a:gd name="connsiteX83" fmla="*/ 1330859 w 2788467"/>
              <a:gd name="connsiteY83" fmla="*/ 4671588 h 4698748"/>
              <a:gd name="connsiteX84" fmla="*/ 1258432 w 2788467"/>
              <a:gd name="connsiteY84" fmla="*/ 4698748 h 4698748"/>
              <a:gd name="connsiteX85" fmla="*/ 1176950 w 2788467"/>
              <a:gd name="connsiteY85" fmla="*/ 4671588 h 4698748"/>
              <a:gd name="connsiteX86" fmla="*/ 1140737 w 2788467"/>
              <a:gd name="connsiteY86" fmla="*/ 4635374 h 4698748"/>
              <a:gd name="connsiteX87" fmla="*/ 1113576 w 2788467"/>
              <a:gd name="connsiteY87" fmla="*/ 4617267 h 4698748"/>
              <a:gd name="connsiteX88" fmla="*/ 1068309 w 2788467"/>
              <a:gd name="connsiteY88" fmla="*/ 4572000 h 4698748"/>
              <a:gd name="connsiteX89" fmla="*/ 1032095 w 2788467"/>
              <a:gd name="connsiteY89" fmla="*/ 4490519 h 4698748"/>
              <a:gd name="connsiteX90" fmla="*/ 986828 w 2788467"/>
              <a:gd name="connsiteY90" fmla="*/ 4409037 h 4698748"/>
              <a:gd name="connsiteX91" fmla="*/ 959667 w 2788467"/>
              <a:gd name="connsiteY91" fmla="*/ 4372823 h 4698748"/>
              <a:gd name="connsiteX92" fmla="*/ 932507 w 2788467"/>
              <a:gd name="connsiteY92" fmla="*/ 4363770 h 4698748"/>
              <a:gd name="connsiteX93" fmla="*/ 914400 w 2788467"/>
              <a:gd name="connsiteY93" fmla="*/ 4309449 h 4698748"/>
              <a:gd name="connsiteX94" fmla="*/ 851026 w 2788467"/>
              <a:gd name="connsiteY94" fmla="*/ 4227968 h 4698748"/>
              <a:gd name="connsiteX95" fmla="*/ 832919 w 2788467"/>
              <a:gd name="connsiteY95" fmla="*/ 4200808 h 4698748"/>
              <a:gd name="connsiteX96" fmla="*/ 778598 w 2788467"/>
              <a:gd name="connsiteY96" fmla="*/ 4164594 h 4698748"/>
              <a:gd name="connsiteX97" fmla="*/ 769545 w 2788467"/>
              <a:gd name="connsiteY97" fmla="*/ 4137433 h 4698748"/>
              <a:gd name="connsiteX98" fmla="*/ 669956 w 2788467"/>
              <a:gd name="connsiteY98" fmla="*/ 4046899 h 4698748"/>
              <a:gd name="connsiteX99" fmla="*/ 642796 w 2788467"/>
              <a:gd name="connsiteY99" fmla="*/ 4019738 h 4698748"/>
              <a:gd name="connsiteX100" fmla="*/ 606582 w 2788467"/>
              <a:gd name="connsiteY100" fmla="*/ 4001631 h 4698748"/>
              <a:gd name="connsiteX101" fmla="*/ 525101 w 2788467"/>
              <a:gd name="connsiteY101" fmla="*/ 3929204 h 4698748"/>
              <a:gd name="connsiteX102" fmla="*/ 497941 w 2788467"/>
              <a:gd name="connsiteY102" fmla="*/ 3911097 h 4698748"/>
              <a:gd name="connsiteX103" fmla="*/ 461727 w 2788467"/>
              <a:gd name="connsiteY103" fmla="*/ 3874883 h 4698748"/>
              <a:gd name="connsiteX104" fmla="*/ 389299 w 2788467"/>
              <a:gd name="connsiteY104" fmla="*/ 3811509 h 4698748"/>
              <a:gd name="connsiteX105" fmla="*/ 371192 w 2788467"/>
              <a:gd name="connsiteY105" fmla="*/ 3784348 h 4698748"/>
              <a:gd name="connsiteX106" fmla="*/ 316871 w 2788467"/>
              <a:gd name="connsiteY106" fmla="*/ 3748134 h 4698748"/>
              <a:gd name="connsiteX107" fmla="*/ 289711 w 2788467"/>
              <a:gd name="connsiteY107" fmla="*/ 3711921 h 4698748"/>
              <a:gd name="connsiteX108" fmla="*/ 271604 w 2788467"/>
              <a:gd name="connsiteY108" fmla="*/ 3684760 h 4698748"/>
              <a:gd name="connsiteX109" fmla="*/ 244444 w 2788467"/>
              <a:gd name="connsiteY109" fmla="*/ 3657600 h 4698748"/>
              <a:gd name="connsiteX110" fmla="*/ 235390 w 2788467"/>
              <a:gd name="connsiteY110" fmla="*/ 3630439 h 4698748"/>
              <a:gd name="connsiteX111" fmla="*/ 181069 w 2788467"/>
              <a:gd name="connsiteY111" fmla="*/ 3567065 h 4698748"/>
              <a:gd name="connsiteX112" fmla="*/ 144855 w 2788467"/>
              <a:gd name="connsiteY112" fmla="*/ 3503691 h 4698748"/>
              <a:gd name="connsiteX113" fmla="*/ 90535 w 2788467"/>
              <a:gd name="connsiteY113" fmla="*/ 3449370 h 4698748"/>
              <a:gd name="connsiteX114" fmla="*/ 81481 w 2788467"/>
              <a:gd name="connsiteY114" fmla="*/ 3413156 h 4698748"/>
              <a:gd name="connsiteX115" fmla="*/ 45267 w 2788467"/>
              <a:gd name="connsiteY115" fmla="*/ 3358835 h 4698748"/>
              <a:gd name="connsiteX116" fmla="*/ 27160 w 2788467"/>
              <a:gd name="connsiteY116" fmla="*/ 3304515 h 4698748"/>
              <a:gd name="connsiteX117" fmla="*/ 18107 w 2788467"/>
              <a:gd name="connsiteY117" fmla="*/ 3277354 h 4698748"/>
              <a:gd name="connsiteX118" fmla="*/ 9053 w 2788467"/>
              <a:gd name="connsiteY118" fmla="*/ 3195873 h 4698748"/>
              <a:gd name="connsiteX119" fmla="*/ 0 w 2788467"/>
              <a:gd name="connsiteY119" fmla="*/ 3123445 h 4698748"/>
              <a:gd name="connsiteX120" fmla="*/ 9053 w 2788467"/>
              <a:gd name="connsiteY120" fmla="*/ 2951429 h 4698748"/>
              <a:gd name="connsiteX121" fmla="*/ 27160 w 2788467"/>
              <a:gd name="connsiteY121" fmla="*/ 2879002 h 4698748"/>
              <a:gd name="connsiteX122" fmla="*/ 36214 w 2788467"/>
              <a:gd name="connsiteY122" fmla="*/ 2842788 h 4698748"/>
              <a:gd name="connsiteX123" fmla="*/ 54321 w 2788467"/>
              <a:gd name="connsiteY123" fmla="*/ 2788467 h 4698748"/>
              <a:gd name="connsiteX124" fmla="*/ 72428 w 2788467"/>
              <a:gd name="connsiteY124" fmla="*/ 2670772 h 4698748"/>
              <a:gd name="connsiteX125" fmla="*/ 81481 w 2788467"/>
              <a:gd name="connsiteY125" fmla="*/ 2616451 h 4698748"/>
              <a:gd name="connsiteX126" fmla="*/ 99588 w 2788467"/>
              <a:gd name="connsiteY126" fmla="*/ 2589291 h 4698748"/>
              <a:gd name="connsiteX127" fmla="*/ 135802 w 2788467"/>
              <a:gd name="connsiteY127" fmla="*/ 2353901 h 4698748"/>
              <a:gd name="connsiteX128" fmla="*/ 162962 w 2788467"/>
              <a:gd name="connsiteY128" fmla="*/ 2290526 h 4698748"/>
              <a:gd name="connsiteX129" fmla="*/ 190123 w 2788467"/>
              <a:gd name="connsiteY129" fmla="*/ 2145671 h 4698748"/>
              <a:gd name="connsiteX130" fmla="*/ 199176 w 2788467"/>
              <a:gd name="connsiteY130" fmla="*/ 2109457 h 4698748"/>
              <a:gd name="connsiteX131" fmla="*/ 217283 w 2788467"/>
              <a:gd name="connsiteY131" fmla="*/ 2082297 h 4698748"/>
              <a:gd name="connsiteX132" fmla="*/ 244444 w 2788467"/>
              <a:gd name="connsiteY132" fmla="*/ 1973655 h 4698748"/>
              <a:gd name="connsiteX133" fmla="*/ 271604 w 2788467"/>
              <a:gd name="connsiteY133" fmla="*/ 1919334 h 4698748"/>
              <a:gd name="connsiteX134" fmla="*/ 262550 w 2788467"/>
              <a:gd name="connsiteY134" fmla="*/ 1702051 h 4698748"/>
              <a:gd name="connsiteX135" fmla="*/ 253497 w 2788467"/>
              <a:gd name="connsiteY135" fmla="*/ 1665837 h 4698748"/>
              <a:gd name="connsiteX136" fmla="*/ 235390 w 2788467"/>
              <a:gd name="connsiteY136" fmla="*/ 1638677 h 4698748"/>
              <a:gd name="connsiteX137" fmla="*/ 208230 w 2788467"/>
              <a:gd name="connsiteY137" fmla="*/ 1539089 h 4698748"/>
              <a:gd name="connsiteX138" fmla="*/ 199176 w 2788467"/>
              <a:gd name="connsiteY138" fmla="*/ 1511928 h 4698748"/>
              <a:gd name="connsiteX139" fmla="*/ 181069 w 2788467"/>
              <a:gd name="connsiteY139" fmla="*/ 1484768 h 4698748"/>
              <a:gd name="connsiteX140" fmla="*/ 162962 w 2788467"/>
              <a:gd name="connsiteY140" fmla="*/ 1421394 h 4698748"/>
              <a:gd name="connsiteX141" fmla="*/ 144855 w 2788467"/>
              <a:gd name="connsiteY141" fmla="*/ 1367073 h 4698748"/>
              <a:gd name="connsiteX142" fmla="*/ 135802 w 2788467"/>
              <a:gd name="connsiteY142" fmla="*/ 1339913 h 4698748"/>
              <a:gd name="connsiteX143" fmla="*/ 117695 w 2788467"/>
              <a:gd name="connsiteY143" fmla="*/ 1312752 h 4698748"/>
              <a:gd name="connsiteX144" fmla="*/ 99588 w 2788467"/>
              <a:gd name="connsiteY144" fmla="*/ 1249378 h 4698748"/>
              <a:gd name="connsiteX145" fmla="*/ 81481 w 2788467"/>
              <a:gd name="connsiteY145" fmla="*/ 1186004 h 4698748"/>
              <a:gd name="connsiteX146" fmla="*/ 63374 w 2788467"/>
              <a:gd name="connsiteY146" fmla="*/ 1041148 h 4698748"/>
              <a:gd name="connsiteX147" fmla="*/ 72428 w 2788467"/>
              <a:gd name="connsiteY147" fmla="*/ 887239 h 4698748"/>
              <a:gd name="connsiteX148" fmla="*/ 99588 w 2788467"/>
              <a:gd name="connsiteY148" fmla="*/ 823865 h 4698748"/>
              <a:gd name="connsiteX149" fmla="*/ 108642 w 2788467"/>
              <a:gd name="connsiteY149" fmla="*/ 796705 h 4698748"/>
              <a:gd name="connsiteX150" fmla="*/ 135802 w 2788467"/>
              <a:gd name="connsiteY150" fmla="*/ 724277 h 4698748"/>
              <a:gd name="connsiteX151" fmla="*/ 162962 w 2788467"/>
              <a:gd name="connsiteY151" fmla="*/ 697117 h 4698748"/>
              <a:gd name="connsiteX152" fmla="*/ 235390 w 2788467"/>
              <a:gd name="connsiteY152" fmla="*/ 624689 h 4698748"/>
              <a:gd name="connsiteX153" fmla="*/ 280657 w 2788467"/>
              <a:gd name="connsiteY153" fmla="*/ 561315 h 4698748"/>
              <a:gd name="connsiteX154" fmla="*/ 307818 w 2788467"/>
              <a:gd name="connsiteY154" fmla="*/ 543208 h 4698748"/>
              <a:gd name="connsiteX155" fmla="*/ 398352 w 2788467"/>
              <a:gd name="connsiteY155" fmla="*/ 479833 h 4698748"/>
              <a:gd name="connsiteX156" fmla="*/ 407406 w 2788467"/>
              <a:gd name="connsiteY156" fmla="*/ 452673 h 4698748"/>
              <a:gd name="connsiteX157" fmla="*/ 470780 w 2788467"/>
              <a:gd name="connsiteY157" fmla="*/ 416459 h 4698748"/>
              <a:gd name="connsiteX158" fmla="*/ 497941 w 2788467"/>
              <a:gd name="connsiteY158" fmla="*/ 389299 h 4698748"/>
              <a:gd name="connsiteX159" fmla="*/ 552261 w 2788467"/>
              <a:gd name="connsiteY159" fmla="*/ 353085 h 4698748"/>
              <a:gd name="connsiteX160" fmla="*/ 561315 w 2788467"/>
              <a:gd name="connsiteY160" fmla="*/ 325924 h 4698748"/>
              <a:gd name="connsiteX161" fmla="*/ 624689 w 2788467"/>
              <a:gd name="connsiteY161" fmla="*/ 307818 h 4698748"/>
              <a:gd name="connsiteX162" fmla="*/ 660903 w 2788467"/>
              <a:gd name="connsiteY162" fmla="*/ 271604 h 4698748"/>
              <a:gd name="connsiteX163" fmla="*/ 715224 w 2788467"/>
              <a:gd name="connsiteY163" fmla="*/ 235390 h 4698748"/>
              <a:gd name="connsiteX164" fmla="*/ 742384 w 2788467"/>
              <a:gd name="connsiteY164" fmla="*/ 217283 h 4698748"/>
              <a:gd name="connsiteX165" fmla="*/ 769545 w 2788467"/>
              <a:gd name="connsiteY165" fmla="*/ 208229 h 4698748"/>
              <a:gd name="connsiteX166" fmla="*/ 823865 w 2788467"/>
              <a:gd name="connsiteY166" fmla="*/ 172016 h 4698748"/>
              <a:gd name="connsiteX167" fmla="*/ 887240 w 2788467"/>
              <a:gd name="connsiteY167" fmla="*/ 126748 h 4698748"/>
              <a:gd name="connsiteX168" fmla="*/ 896293 w 2788467"/>
              <a:gd name="connsiteY168" fmla="*/ 99588 h 4698748"/>
              <a:gd name="connsiteX169" fmla="*/ 941560 w 2788467"/>
              <a:gd name="connsiteY169" fmla="*/ 45267 h 469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788467" h="4698748">
                <a:moveTo>
                  <a:pt x="905347" y="0"/>
                </a:moveTo>
                <a:cubicBezTo>
                  <a:pt x="1047473" y="23687"/>
                  <a:pt x="870530" y="-8705"/>
                  <a:pt x="1013988" y="27160"/>
                </a:cubicBezTo>
                <a:cubicBezTo>
                  <a:pt x="1031797" y="31612"/>
                  <a:pt x="1050389" y="32232"/>
                  <a:pt x="1068309" y="36214"/>
                </a:cubicBezTo>
                <a:cubicBezTo>
                  <a:pt x="1077625" y="38284"/>
                  <a:pt x="1086037" y="43816"/>
                  <a:pt x="1095469" y="45267"/>
                </a:cubicBezTo>
                <a:cubicBezTo>
                  <a:pt x="1125445" y="49879"/>
                  <a:pt x="1155786" y="51731"/>
                  <a:pt x="1186004" y="54321"/>
                </a:cubicBezTo>
                <a:lnTo>
                  <a:pt x="1412341" y="72427"/>
                </a:lnTo>
                <a:cubicBezTo>
                  <a:pt x="1430448" y="78463"/>
                  <a:pt x="1448064" y="86242"/>
                  <a:pt x="1466661" y="90534"/>
                </a:cubicBezTo>
                <a:cubicBezTo>
                  <a:pt x="1487454" y="95332"/>
                  <a:pt x="1509111" y="95403"/>
                  <a:pt x="1530036" y="99588"/>
                </a:cubicBezTo>
                <a:cubicBezTo>
                  <a:pt x="1539394" y="101460"/>
                  <a:pt x="1547938" y="106326"/>
                  <a:pt x="1557196" y="108641"/>
                </a:cubicBezTo>
                <a:cubicBezTo>
                  <a:pt x="1584188" y="115389"/>
                  <a:pt x="1611925" y="119104"/>
                  <a:pt x="1638677" y="126748"/>
                </a:cubicBezTo>
                <a:cubicBezTo>
                  <a:pt x="1680797" y="138782"/>
                  <a:pt x="1682429" y="146792"/>
                  <a:pt x="1720158" y="162962"/>
                </a:cubicBezTo>
                <a:cubicBezTo>
                  <a:pt x="1728930" y="166721"/>
                  <a:pt x="1738977" y="167381"/>
                  <a:pt x="1747319" y="172016"/>
                </a:cubicBezTo>
                <a:cubicBezTo>
                  <a:pt x="1747336" y="172026"/>
                  <a:pt x="1815212" y="217277"/>
                  <a:pt x="1828800" y="226336"/>
                </a:cubicBezTo>
                <a:cubicBezTo>
                  <a:pt x="1837853" y="232372"/>
                  <a:pt x="1848266" y="236749"/>
                  <a:pt x="1855960" y="244443"/>
                </a:cubicBezTo>
                <a:cubicBezTo>
                  <a:pt x="1875981" y="264464"/>
                  <a:pt x="1885073" y="277107"/>
                  <a:pt x="1910281" y="289711"/>
                </a:cubicBezTo>
                <a:cubicBezTo>
                  <a:pt x="1918817" y="293979"/>
                  <a:pt x="1928388" y="295746"/>
                  <a:pt x="1937442" y="298764"/>
                </a:cubicBezTo>
                <a:cubicBezTo>
                  <a:pt x="1952991" y="310426"/>
                  <a:pt x="1982279" y="333438"/>
                  <a:pt x="2000816" y="344031"/>
                </a:cubicBezTo>
                <a:cubicBezTo>
                  <a:pt x="2032140" y="361930"/>
                  <a:pt x="2033720" y="361035"/>
                  <a:pt x="2064190" y="371192"/>
                </a:cubicBezTo>
                <a:cubicBezTo>
                  <a:pt x="2150830" y="457832"/>
                  <a:pt x="2039898" y="354997"/>
                  <a:pt x="2118511" y="407406"/>
                </a:cubicBezTo>
                <a:cubicBezTo>
                  <a:pt x="2129164" y="414508"/>
                  <a:pt x="2135565" y="426706"/>
                  <a:pt x="2145671" y="434566"/>
                </a:cubicBezTo>
                <a:cubicBezTo>
                  <a:pt x="2162849" y="447927"/>
                  <a:pt x="2184604" y="455392"/>
                  <a:pt x="2199992" y="470780"/>
                </a:cubicBezTo>
                <a:cubicBezTo>
                  <a:pt x="2279349" y="550137"/>
                  <a:pt x="2178678" y="453017"/>
                  <a:pt x="2254313" y="516047"/>
                </a:cubicBezTo>
                <a:cubicBezTo>
                  <a:pt x="2313440" y="565320"/>
                  <a:pt x="2248692" y="519481"/>
                  <a:pt x="2308634" y="579422"/>
                </a:cubicBezTo>
                <a:cubicBezTo>
                  <a:pt x="2316328" y="587116"/>
                  <a:pt x="2326741" y="591493"/>
                  <a:pt x="2335794" y="597528"/>
                </a:cubicBezTo>
                <a:cubicBezTo>
                  <a:pt x="2341830" y="606582"/>
                  <a:pt x="2346820" y="616427"/>
                  <a:pt x="2353901" y="624689"/>
                </a:cubicBezTo>
                <a:cubicBezTo>
                  <a:pt x="2407282" y="686967"/>
                  <a:pt x="2375485" y="633536"/>
                  <a:pt x="2426329" y="706170"/>
                </a:cubicBezTo>
                <a:cubicBezTo>
                  <a:pt x="2472679" y="772384"/>
                  <a:pt x="2434655" y="739056"/>
                  <a:pt x="2498756" y="814812"/>
                </a:cubicBezTo>
                <a:cubicBezTo>
                  <a:pt x="2515297" y="834360"/>
                  <a:pt x="2536065" y="849993"/>
                  <a:pt x="2553077" y="869132"/>
                </a:cubicBezTo>
                <a:cubicBezTo>
                  <a:pt x="2560306" y="877265"/>
                  <a:pt x="2563955" y="888160"/>
                  <a:pt x="2571184" y="896293"/>
                </a:cubicBezTo>
                <a:cubicBezTo>
                  <a:pt x="2588196" y="915432"/>
                  <a:pt x="2614053" y="927710"/>
                  <a:pt x="2625505" y="950614"/>
                </a:cubicBezTo>
                <a:cubicBezTo>
                  <a:pt x="2631541" y="962685"/>
                  <a:pt x="2638600" y="974296"/>
                  <a:pt x="2643612" y="986827"/>
                </a:cubicBezTo>
                <a:cubicBezTo>
                  <a:pt x="2663437" y="1036389"/>
                  <a:pt x="2665110" y="1059618"/>
                  <a:pt x="2679826" y="1113576"/>
                </a:cubicBezTo>
                <a:cubicBezTo>
                  <a:pt x="2682337" y="1122783"/>
                  <a:pt x="2686257" y="1131560"/>
                  <a:pt x="2688879" y="1140736"/>
                </a:cubicBezTo>
                <a:cubicBezTo>
                  <a:pt x="2692297" y="1152700"/>
                  <a:pt x="2693681" y="1165256"/>
                  <a:pt x="2697933" y="1176950"/>
                </a:cubicBezTo>
                <a:cubicBezTo>
                  <a:pt x="2705787" y="1198549"/>
                  <a:pt x="2717239" y="1218725"/>
                  <a:pt x="2725093" y="1240324"/>
                </a:cubicBezTo>
                <a:cubicBezTo>
                  <a:pt x="2757966" y="1330725"/>
                  <a:pt x="2706298" y="1220837"/>
                  <a:pt x="2752253" y="1312752"/>
                </a:cubicBezTo>
                <a:cubicBezTo>
                  <a:pt x="2758289" y="1342930"/>
                  <a:pt x="2763684" y="1373244"/>
                  <a:pt x="2770360" y="1403287"/>
                </a:cubicBezTo>
                <a:cubicBezTo>
                  <a:pt x="2775758" y="1427580"/>
                  <a:pt x="2788467" y="1475715"/>
                  <a:pt x="2788467" y="1475715"/>
                </a:cubicBezTo>
                <a:cubicBezTo>
                  <a:pt x="2782431" y="1554178"/>
                  <a:pt x="2776720" y="1632667"/>
                  <a:pt x="2770360" y="1711105"/>
                </a:cubicBezTo>
                <a:cubicBezTo>
                  <a:pt x="2767666" y="1744329"/>
                  <a:pt x="2765441" y="1777618"/>
                  <a:pt x="2761307" y="1810693"/>
                </a:cubicBezTo>
                <a:cubicBezTo>
                  <a:pt x="2752966" y="1877422"/>
                  <a:pt x="2755516" y="1833855"/>
                  <a:pt x="2743200" y="1883121"/>
                </a:cubicBezTo>
                <a:cubicBezTo>
                  <a:pt x="2739468" y="1898049"/>
                  <a:pt x="2737879" y="1913460"/>
                  <a:pt x="2734147" y="1928388"/>
                </a:cubicBezTo>
                <a:cubicBezTo>
                  <a:pt x="2731832" y="1937646"/>
                  <a:pt x="2727835" y="1946407"/>
                  <a:pt x="2725093" y="1955548"/>
                </a:cubicBezTo>
                <a:cubicBezTo>
                  <a:pt x="2718780" y="1976592"/>
                  <a:pt x="2712647" y="1997695"/>
                  <a:pt x="2706986" y="2018923"/>
                </a:cubicBezTo>
                <a:cubicBezTo>
                  <a:pt x="2700574" y="2042968"/>
                  <a:pt x="2688879" y="2091350"/>
                  <a:pt x="2688879" y="2091350"/>
                </a:cubicBezTo>
                <a:cubicBezTo>
                  <a:pt x="2683314" y="2135873"/>
                  <a:pt x="2679477" y="2174575"/>
                  <a:pt x="2670772" y="2218099"/>
                </a:cubicBezTo>
                <a:cubicBezTo>
                  <a:pt x="2668332" y="2230300"/>
                  <a:pt x="2664159" y="2242112"/>
                  <a:pt x="2661719" y="2254313"/>
                </a:cubicBezTo>
                <a:cubicBezTo>
                  <a:pt x="2639521" y="2365303"/>
                  <a:pt x="2664640" y="2260731"/>
                  <a:pt x="2643612" y="2344847"/>
                </a:cubicBezTo>
                <a:cubicBezTo>
                  <a:pt x="2624328" y="2518388"/>
                  <a:pt x="2644720" y="2356304"/>
                  <a:pt x="2625505" y="2471596"/>
                </a:cubicBezTo>
                <a:cubicBezTo>
                  <a:pt x="2611635" y="2554817"/>
                  <a:pt x="2624749" y="2510075"/>
                  <a:pt x="2607398" y="2562130"/>
                </a:cubicBezTo>
                <a:cubicBezTo>
                  <a:pt x="2604380" y="2586273"/>
                  <a:pt x="2601188" y="2610394"/>
                  <a:pt x="2598345" y="2634558"/>
                </a:cubicBezTo>
                <a:cubicBezTo>
                  <a:pt x="2595152" y="2661698"/>
                  <a:pt x="2593156" y="2688986"/>
                  <a:pt x="2589291" y="2716039"/>
                </a:cubicBezTo>
                <a:cubicBezTo>
                  <a:pt x="2578165" y="2793922"/>
                  <a:pt x="2585230" y="2732286"/>
                  <a:pt x="2571184" y="2788467"/>
                </a:cubicBezTo>
                <a:cubicBezTo>
                  <a:pt x="2552502" y="2863195"/>
                  <a:pt x="2571677" y="2804849"/>
                  <a:pt x="2553077" y="2869948"/>
                </a:cubicBezTo>
                <a:cubicBezTo>
                  <a:pt x="2550455" y="2879124"/>
                  <a:pt x="2547973" y="2888421"/>
                  <a:pt x="2544024" y="2897109"/>
                </a:cubicBezTo>
                <a:cubicBezTo>
                  <a:pt x="2532855" y="2921682"/>
                  <a:pt x="2516346" y="2943929"/>
                  <a:pt x="2507810" y="2969536"/>
                </a:cubicBezTo>
                <a:cubicBezTo>
                  <a:pt x="2478660" y="3056983"/>
                  <a:pt x="2525408" y="2921013"/>
                  <a:pt x="2480649" y="3032911"/>
                </a:cubicBezTo>
                <a:cubicBezTo>
                  <a:pt x="2473561" y="3050632"/>
                  <a:pt x="2468578" y="3069124"/>
                  <a:pt x="2462543" y="3087231"/>
                </a:cubicBezTo>
                <a:cubicBezTo>
                  <a:pt x="2448592" y="3129084"/>
                  <a:pt x="2433642" y="3170104"/>
                  <a:pt x="2426329" y="3213980"/>
                </a:cubicBezTo>
                <a:cubicBezTo>
                  <a:pt x="2423311" y="3232087"/>
                  <a:pt x="2421257" y="3250381"/>
                  <a:pt x="2417275" y="3268301"/>
                </a:cubicBezTo>
                <a:cubicBezTo>
                  <a:pt x="2415205" y="3277617"/>
                  <a:pt x="2410292" y="3286145"/>
                  <a:pt x="2408222" y="3295461"/>
                </a:cubicBezTo>
                <a:cubicBezTo>
                  <a:pt x="2404240" y="3313381"/>
                  <a:pt x="2402452" y="3331721"/>
                  <a:pt x="2399168" y="3349782"/>
                </a:cubicBezTo>
                <a:cubicBezTo>
                  <a:pt x="2396415" y="3364922"/>
                  <a:pt x="2393133" y="3379960"/>
                  <a:pt x="2390115" y="3395049"/>
                </a:cubicBezTo>
                <a:cubicBezTo>
                  <a:pt x="2385181" y="3481386"/>
                  <a:pt x="2396037" y="3637858"/>
                  <a:pt x="2362954" y="3748134"/>
                </a:cubicBezTo>
                <a:cubicBezTo>
                  <a:pt x="2357470" y="3766415"/>
                  <a:pt x="2347986" y="3783628"/>
                  <a:pt x="2344848" y="3802455"/>
                </a:cubicBezTo>
                <a:cubicBezTo>
                  <a:pt x="2337048" y="3849253"/>
                  <a:pt x="2338950" y="3870675"/>
                  <a:pt x="2308634" y="3911097"/>
                </a:cubicBezTo>
                <a:cubicBezTo>
                  <a:pt x="2293270" y="3931583"/>
                  <a:pt x="2254313" y="3965418"/>
                  <a:pt x="2254313" y="3965418"/>
                </a:cubicBezTo>
                <a:cubicBezTo>
                  <a:pt x="2245349" y="3992310"/>
                  <a:pt x="2239619" y="4025379"/>
                  <a:pt x="2218099" y="4046899"/>
                </a:cubicBezTo>
                <a:cubicBezTo>
                  <a:pt x="2207429" y="4057569"/>
                  <a:pt x="2193956" y="4065006"/>
                  <a:pt x="2181885" y="4074059"/>
                </a:cubicBezTo>
                <a:cubicBezTo>
                  <a:pt x="2166800" y="4119318"/>
                  <a:pt x="2180552" y="4087604"/>
                  <a:pt x="2145671" y="4137433"/>
                </a:cubicBezTo>
                <a:cubicBezTo>
                  <a:pt x="2133191" y="4155261"/>
                  <a:pt x="2124845" y="4176366"/>
                  <a:pt x="2109457" y="4191754"/>
                </a:cubicBezTo>
                <a:cubicBezTo>
                  <a:pt x="2100404" y="4200808"/>
                  <a:pt x="2089739" y="4208496"/>
                  <a:pt x="2082297" y="4218915"/>
                </a:cubicBezTo>
                <a:cubicBezTo>
                  <a:pt x="2026747" y="4296686"/>
                  <a:pt x="2131410" y="4225086"/>
                  <a:pt x="1982709" y="4336610"/>
                </a:cubicBezTo>
                <a:lnTo>
                  <a:pt x="1910281" y="4390930"/>
                </a:lnTo>
                <a:cubicBezTo>
                  <a:pt x="1894965" y="4402712"/>
                  <a:pt x="1883346" y="4421033"/>
                  <a:pt x="1865014" y="4427144"/>
                </a:cubicBezTo>
                <a:cubicBezTo>
                  <a:pt x="1842849" y="4434533"/>
                  <a:pt x="1821219" y="4440320"/>
                  <a:pt x="1801640" y="4454305"/>
                </a:cubicBezTo>
                <a:cubicBezTo>
                  <a:pt x="1791221" y="4461747"/>
                  <a:pt x="1784586" y="4473604"/>
                  <a:pt x="1774479" y="4481465"/>
                </a:cubicBezTo>
                <a:cubicBezTo>
                  <a:pt x="1757301" y="4494825"/>
                  <a:pt x="1737986" y="4505199"/>
                  <a:pt x="1720158" y="4517679"/>
                </a:cubicBezTo>
                <a:cubicBezTo>
                  <a:pt x="1707797" y="4526332"/>
                  <a:pt x="1696740" y="4536842"/>
                  <a:pt x="1683945" y="4544839"/>
                </a:cubicBezTo>
                <a:cubicBezTo>
                  <a:pt x="1672500" y="4551992"/>
                  <a:pt x="1659579" y="4556483"/>
                  <a:pt x="1647731" y="4562946"/>
                </a:cubicBezTo>
                <a:cubicBezTo>
                  <a:pt x="1626371" y="4574597"/>
                  <a:pt x="1607032" y="4590341"/>
                  <a:pt x="1584356" y="4599160"/>
                </a:cubicBezTo>
                <a:cubicBezTo>
                  <a:pt x="1528369" y="4620933"/>
                  <a:pt x="1486000" y="4626116"/>
                  <a:pt x="1430448" y="4635374"/>
                </a:cubicBezTo>
                <a:cubicBezTo>
                  <a:pt x="1418377" y="4641410"/>
                  <a:pt x="1406871" y="4648742"/>
                  <a:pt x="1394234" y="4653481"/>
                </a:cubicBezTo>
                <a:cubicBezTo>
                  <a:pt x="1332974" y="4676453"/>
                  <a:pt x="1381933" y="4649699"/>
                  <a:pt x="1330859" y="4671588"/>
                </a:cubicBezTo>
                <a:cubicBezTo>
                  <a:pt x="1264582" y="4699993"/>
                  <a:pt x="1325196" y="4682058"/>
                  <a:pt x="1258432" y="4698748"/>
                </a:cubicBezTo>
                <a:cubicBezTo>
                  <a:pt x="1231927" y="4694331"/>
                  <a:pt x="1196535" y="4696069"/>
                  <a:pt x="1176950" y="4671588"/>
                </a:cubicBezTo>
                <a:cubicBezTo>
                  <a:pt x="1141834" y="4627692"/>
                  <a:pt x="1199996" y="4655126"/>
                  <a:pt x="1140737" y="4635374"/>
                </a:cubicBezTo>
                <a:cubicBezTo>
                  <a:pt x="1131683" y="4629338"/>
                  <a:pt x="1121270" y="4624961"/>
                  <a:pt x="1113576" y="4617267"/>
                </a:cubicBezTo>
                <a:cubicBezTo>
                  <a:pt x="1053216" y="4556908"/>
                  <a:pt x="1140740" y="4620288"/>
                  <a:pt x="1068309" y="4572000"/>
                </a:cubicBezTo>
                <a:cubicBezTo>
                  <a:pt x="1046761" y="4507357"/>
                  <a:pt x="1060789" y="4533560"/>
                  <a:pt x="1032095" y="4490519"/>
                </a:cubicBezTo>
                <a:cubicBezTo>
                  <a:pt x="1017981" y="4448174"/>
                  <a:pt x="1024185" y="4458845"/>
                  <a:pt x="986828" y="4409037"/>
                </a:cubicBezTo>
                <a:cubicBezTo>
                  <a:pt x="977774" y="4396966"/>
                  <a:pt x="971259" y="4382483"/>
                  <a:pt x="959667" y="4372823"/>
                </a:cubicBezTo>
                <a:cubicBezTo>
                  <a:pt x="952336" y="4366714"/>
                  <a:pt x="941560" y="4366788"/>
                  <a:pt x="932507" y="4363770"/>
                </a:cubicBezTo>
                <a:cubicBezTo>
                  <a:pt x="926471" y="4345663"/>
                  <a:pt x="924987" y="4325330"/>
                  <a:pt x="914400" y="4309449"/>
                </a:cubicBezTo>
                <a:cubicBezTo>
                  <a:pt x="822875" y="4172161"/>
                  <a:pt x="921937" y="4313061"/>
                  <a:pt x="851026" y="4227968"/>
                </a:cubicBezTo>
                <a:cubicBezTo>
                  <a:pt x="844060" y="4219609"/>
                  <a:pt x="841108" y="4207973"/>
                  <a:pt x="832919" y="4200808"/>
                </a:cubicBezTo>
                <a:cubicBezTo>
                  <a:pt x="816541" y="4186478"/>
                  <a:pt x="778598" y="4164594"/>
                  <a:pt x="778598" y="4164594"/>
                </a:cubicBezTo>
                <a:cubicBezTo>
                  <a:pt x="775580" y="4155540"/>
                  <a:pt x="775507" y="4144885"/>
                  <a:pt x="769545" y="4137433"/>
                </a:cubicBezTo>
                <a:cubicBezTo>
                  <a:pt x="710156" y="4063197"/>
                  <a:pt x="722668" y="4092081"/>
                  <a:pt x="669956" y="4046899"/>
                </a:cubicBezTo>
                <a:cubicBezTo>
                  <a:pt x="660235" y="4038567"/>
                  <a:pt x="653215" y="4027180"/>
                  <a:pt x="642796" y="4019738"/>
                </a:cubicBezTo>
                <a:cubicBezTo>
                  <a:pt x="631814" y="4011893"/>
                  <a:pt x="617639" y="4009370"/>
                  <a:pt x="606582" y="4001631"/>
                </a:cubicBezTo>
                <a:cubicBezTo>
                  <a:pt x="505736" y="3931039"/>
                  <a:pt x="588857" y="3982335"/>
                  <a:pt x="525101" y="3929204"/>
                </a:cubicBezTo>
                <a:cubicBezTo>
                  <a:pt x="516742" y="3922238"/>
                  <a:pt x="506202" y="3918178"/>
                  <a:pt x="497941" y="3911097"/>
                </a:cubicBezTo>
                <a:cubicBezTo>
                  <a:pt x="484979" y="3899987"/>
                  <a:pt x="474575" y="3886125"/>
                  <a:pt x="461727" y="3874883"/>
                </a:cubicBezTo>
                <a:cubicBezTo>
                  <a:pt x="414162" y="3833264"/>
                  <a:pt x="433573" y="3863163"/>
                  <a:pt x="389299" y="3811509"/>
                </a:cubicBezTo>
                <a:cubicBezTo>
                  <a:pt x="382218" y="3803247"/>
                  <a:pt x="379381" y="3791513"/>
                  <a:pt x="371192" y="3784348"/>
                </a:cubicBezTo>
                <a:cubicBezTo>
                  <a:pt x="354815" y="3770018"/>
                  <a:pt x="316871" y="3748134"/>
                  <a:pt x="316871" y="3748134"/>
                </a:cubicBezTo>
                <a:cubicBezTo>
                  <a:pt x="307818" y="3736063"/>
                  <a:pt x="298481" y="3724199"/>
                  <a:pt x="289711" y="3711921"/>
                </a:cubicBezTo>
                <a:cubicBezTo>
                  <a:pt x="283387" y="3703067"/>
                  <a:pt x="278570" y="3693119"/>
                  <a:pt x="271604" y="3684760"/>
                </a:cubicBezTo>
                <a:cubicBezTo>
                  <a:pt x="263408" y="3674924"/>
                  <a:pt x="253497" y="3666653"/>
                  <a:pt x="244444" y="3657600"/>
                </a:cubicBezTo>
                <a:cubicBezTo>
                  <a:pt x="241426" y="3648546"/>
                  <a:pt x="240125" y="3638725"/>
                  <a:pt x="235390" y="3630439"/>
                </a:cubicBezTo>
                <a:cubicBezTo>
                  <a:pt x="219903" y="3603336"/>
                  <a:pt x="202476" y="3588472"/>
                  <a:pt x="181069" y="3567065"/>
                </a:cubicBezTo>
                <a:cubicBezTo>
                  <a:pt x="173967" y="3552862"/>
                  <a:pt x="157653" y="3516489"/>
                  <a:pt x="144855" y="3503691"/>
                </a:cubicBezTo>
                <a:cubicBezTo>
                  <a:pt x="77478" y="3436313"/>
                  <a:pt x="133208" y="3513378"/>
                  <a:pt x="90535" y="3449370"/>
                </a:cubicBezTo>
                <a:cubicBezTo>
                  <a:pt x="87517" y="3437299"/>
                  <a:pt x="87046" y="3424285"/>
                  <a:pt x="81481" y="3413156"/>
                </a:cubicBezTo>
                <a:cubicBezTo>
                  <a:pt x="71749" y="3393692"/>
                  <a:pt x="45267" y="3358835"/>
                  <a:pt x="45267" y="3358835"/>
                </a:cubicBezTo>
                <a:lnTo>
                  <a:pt x="27160" y="3304515"/>
                </a:lnTo>
                <a:lnTo>
                  <a:pt x="18107" y="3277354"/>
                </a:lnTo>
                <a:cubicBezTo>
                  <a:pt x="15089" y="3250194"/>
                  <a:pt x="12246" y="3223013"/>
                  <a:pt x="9053" y="3195873"/>
                </a:cubicBezTo>
                <a:cubicBezTo>
                  <a:pt x="6210" y="3171709"/>
                  <a:pt x="0" y="3147776"/>
                  <a:pt x="0" y="3123445"/>
                </a:cubicBezTo>
                <a:cubicBezTo>
                  <a:pt x="0" y="3066027"/>
                  <a:pt x="4285" y="3008649"/>
                  <a:pt x="9053" y="2951429"/>
                </a:cubicBezTo>
                <a:cubicBezTo>
                  <a:pt x="12301" y="2912459"/>
                  <a:pt x="18003" y="2911052"/>
                  <a:pt x="27160" y="2879002"/>
                </a:cubicBezTo>
                <a:cubicBezTo>
                  <a:pt x="30578" y="2867038"/>
                  <a:pt x="32639" y="2854706"/>
                  <a:pt x="36214" y="2842788"/>
                </a:cubicBezTo>
                <a:cubicBezTo>
                  <a:pt x="41699" y="2824507"/>
                  <a:pt x="50578" y="2807183"/>
                  <a:pt x="54321" y="2788467"/>
                </a:cubicBezTo>
                <a:cubicBezTo>
                  <a:pt x="71611" y="2702013"/>
                  <a:pt x="55986" y="2785868"/>
                  <a:pt x="72428" y="2670772"/>
                </a:cubicBezTo>
                <a:cubicBezTo>
                  <a:pt x="75024" y="2652600"/>
                  <a:pt x="75676" y="2633866"/>
                  <a:pt x="81481" y="2616451"/>
                </a:cubicBezTo>
                <a:cubicBezTo>
                  <a:pt x="84922" y="2606129"/>
                  <a:pt x="93552" y="2598344"/>
                  <a:pt x="99588" y="2589291"/>
                </a:cubicBezTo>
                <a:cubicBezTo>
                  <a:pt x="120444" y="2401583"/>
                  <a:pt x="104438" y="2479357"/>
                  <a:pt x="135802" y="2353901"/>
                </a:cubicBezTo>
                <a:cubicBezTo>
                  <a:pt x="147495" y="2307129"/>
                  <a:pt x="137952" y="2328041"/>
                  <a:pt x="162962" y="2290526"/>
                </a:cubicBezTo>
                <a:cubicBezTo>
                  <a:pt x="181253" y="2107625"/>
                  <a:pt x="157807" y="2274941"/>
                  <a:pt x="190123" y="2145671"/>
                </a:cubicBezTo>
                <a:cubicBezTo>
                  <a:pt x="193141" y="2133600"/>
                  <a:pt x="194275" y="2120894"/>
                  <a:pt x="199176" y="2109457"/>
                </a:cubicBezTo>
                <a:cubicBezTo>
                  <a:pt x="203462" y="2099456"/>
                  <a:pt x="211247" y="2091350"/>
                  <a:pt x="217283" y="2082297"/>
                </a:cubicBezTo>
                <a:cubicBezTo>
                  <a:pt x="221809" y="2055145"/>
                  <a:pt x="228503" y="1997567"/>
                  <a:pt x="244444" y="1973655"/>
                </a:cubicBezTo>
                <a:cubicBezTo>
                  <a:pt x="267844" y="1938554"/>
                  <a:pt x="259109" y="1956817"/>
                  <a:pt x="271604" y="1919334"/>
                </a:cubicBezTo>
                <a:cubicBezTo>
                  <a:pt x="268586" y="1846906"/>
                  <a:pt x="267715" y="1774357"/>
                  <a:pt x="262550" y="1702051"/>
                </a:cubicBezTo>
                <a:cubicBezTo>
                  <a:pt x="261663" y="1689640"/>
                  <a:pt x="258398" y="1677274"/>
                  <a:pt x="253497" y="1665837"/>
                </a:cubicBezTo>
                <a:cubicBezTo>
                  <a:pt x="249211" y="1655836"/>
                  <a:pt x="241426" y="1647730"/>
                  <a:pt x="235390" y="1638677"/>
                </a:cubicBezTo>
                <a:cubicBezTo>
                  <a:pt x="222594" y="1574696"/>
                  <a:pt x="231203" y="1608006"/>
                  <a:pt x="208230" y="1539089"/>
                </a:cubicBezTo>
                <a:cubicBezTo>
                  <a:pt x="205212" y="1530035"/>
                  <a:pt x="204470" y="1519869"/>
                  <a:pt x="199176" y="1511928"/>
                </a:cubicBezTo>
                <a:lnTo>
                  <a:pt x="181069" y="1484768"/>
                </a:lnTo>
                <a:cubicBezTo>
                  <a:pt x="150638" y="1393472"/>
                  <a:pt x="197074" y="1535099"/>
                  <a:pt x="162962" y="1421394"/>
                </a:cubicBezTo>
                <a:cubicBezTo>
                  <a:pt x="157477" y="1403113"/>
                  <a:pt x="150891" y="1385180"/>
                  <a:pt x="144855" y="1367073"/>
                </a:cubicBezTo>
                <a:cubicBezTo>
                  <a:pt x="141837" y="1358020"/>
                  <a:pt x="141095" y="1347853"/>
                  <a:pt x="135802" y="1339913"/>
                </a:cubicBezTo>
                <a:lnTo>
                  <a:pt x="117695" y="1312752"/>
                </a:lnTo>
                <a:cubicBezTo>
                  <a:pt x="111659" y="1291627"/>
                  <a:pt x="105369" y="1270574"/>
                  <a:pt x="99588" y="1249378"/>
                </a:cubicBezTo>
                <a:cubicBezTo>
                  <a:pt x="82536" y="1186854"/>
                  <a:pt x="98830" y="1238046"/>
                  <a:pt x="81481" y="1186004"/>
                </a:cubicBezTo>
                <a:cubicBezTo>
                  <a:pt x="77474" y="1157953"/>
                  <a:pt x="63374" y="1063958"/>
                  <a:pt x="63374" y="1041148"/>
                </a:cubicBezTo>
                <a:cubicBezTo>
                  <a:pt x="63374" y="989756"/>
                  <a:pt x="67314" y="938376"/>
                  <a:pt x="72428" y="887239"/>
                </a:cubicBezTo>
                <a:cubicBezTo>
                  <a:pt x="74274" y="868775"/>
                  <a:pt x="93441" y="838208"/>
                  <a:pt x="99588" y="823865"/>
                </a:cubicBezTo>
                <a:cubicBezTo>
                  <a:pt x="103347" y="815094"/>
                  <a:pt x="106020" y="805881"/>
                  <a:pt x="108642" y="796705"/>
                </a:cubicBezTo>
                <a:cubicBezTo>
                  <a:pt x="117669" y="765111"/>
                  <a:pt x="115709" y="752407"/>
                  <a:pt x="135802" y="724277"/>
                </a:cubicBezTo>
                <a:cubicBezTo>
                  <a:pt x="143244" y="713858"/>
                  <a:pt x="155102" y="707223"/>
                  <a:pt x="162962" y="697117"/>
                </a:cubicBezTo>
                <a:cubicBezTo>
                  <a:pt x="218580" y="625607"/>
                  <a:pt x="172320" y="656224"/>
                  <a:pt x="235390" y="624689"/>
                </a:cubicBezTo>
                <a:cubicBezTo>
                  <a:pt x="245672" y="609266"/>
                  <a:pt x="269426" y="572546"/>
                  <a:pt x="280657" y="561315"/>
                </a:cubicBezTo>
                <a:cubicBezTo>
                  <a:pt x="288351" y="553621"/>
                  <a:pt x="299685" y="550437"/>
                  <a:pt x="307818" y="543208"/>
                </a:cubicBezTo>
                <a:cubicBezTo>
                  <a:pt x="381915" y="477344"/>
                  <a:pt x="331962" y="496432"/>
                  <a:pt x="398352" y="479833"/>
                </a:cubicBezTo>
                <a:cubicBezTo>
                  <a:pt x="401370" y="470780"/>
                  <a:pt x="401444" y="460125"/>
                  <a:pt x="407406" y="452673"/>
                </a:cubicBezTo>
                <a:cubicBezTo>
                  <a:pt x="418812" y="438416"/>
                  <a:pt x="458304" y="425370"/>
                  <a:pt x="470780" y="416459"/>
                </a:cubicBezTo>
                <a:cubicBezTo>
                  <a:pt x="481199" y="409017"/>
                  <a:pt x="487834" y="397160"/>
                  <a:pt x="497941" y="389299"/>
                </a:cubicBezTo>
                <a:cubicBezTo>
                  <a:pt x="515119" y="375939"/>
                  <a:pt x="552261" y="353085"/>
                  <a:pt x="552261" y="353085"/>
                </a:cubicBezTo>
                <a:cubicBezTo>
                  <a:pt x="555279" y="344031"/>
                  <a:pt x="554567" y="332672"/>
                  <a:pt x="561315" y="325924"/>
                </a:cubicBezTo>
                <a:cubicBezTo>
                  <a:pt x="565644" y="321595"/>
                  <a:pt x="624376" y="307896"/>
                  <a:pt x="624689" y="307818"/>
                </a:cubicBezTo>
                <a:cubicBezTo>
                  <a:pt x="641935" y="256081"/>
                  <a:pt x="619515" y="299196"/>
                  <a:pt x="660903" y="271604"/>
                </a:cubicBezTo>
                <a:cubicBezTo>
                  <a:pt x="728718" y="226393"/>
                  <a:pt x="650643" y="256915"/>
                  <a:pt x="715224" y="235390"/>
                </a:cubicBezTo>
                <a:cubicBezTo>
                  <a:pt x="724277" y="229354"/>
                  <a:pt x="732652" y="222149"/>
                  <a:pt x="742384" y="217283"/>
                </a:cubicBezTo>
                <a:cubicBezTo>
                  <a:pt x="750920" y="213015"/>
                  <a:pt x="761203" y="212864"/>
                  <a:pt x="769545" y="208229"/>
                </a:cubicBezTo>
                <a:cubicBezTo>
                  <a:pt x="788568" y="197661"/>
                  <a:pt x="805758" y="184087"/>
                  <a:pt x="823865" y="172016"/>
                </a:cubicBezTo>
                <a:cubicBezTo>
                  <a:pt x="863583" y="145538"/>
                  <a:pt x="842318" y="160440"/>
                  <a:pt x="887240" y="126748"/>
                </a:cubicBezTo>
                <a:cubicBezTo>
                  <a:pt x="890258" y="117695"/>
                  <a:pt x="891558" y="107874"/>
                  <a:pt x="896293" y="99588"/>
                </a:cubicBezTo>
                <a:cubicBezTo>
                  <a:pt x="910641" y="74479"/>
                  <a:pt x="922928" y="63899"/>
                  <a:pt x="941560" y="45267"/>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2596913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effectLst>
            <a:outerShdw dist="38100" dir="2700000">
              <a:srgbClr val="FFFF00">
                <a:alpha val="43000"/>
              </a:srgbClr>
            </a:outerShdw>
          </a:effectLst>
        </p:spPr>
        <p:txBody>
          <a:bodyPr/>
          <a:lstStyle/>
          <a:p>
            <a:pPr algn="l"/>
            <a:r>
              <a:rPr lang="en-GB" sz="2600" b="1" dirty="0" smtClean="0">
                <a:solidFill>
                  <a:schemeClr val="tx2"/>
                </a:solidFill>
                <a:latin typeface="Arial"/>
                <a:cs typeface="Arial"/>
              </a:rPr>
              <a:t>Next Big Ones?</a:t>
            </a:r>
            <a:endParaRPr lang="en-GB" sz="2600" b="1" dirty="0">
              <a:solidFill>
                <a:schemeClr val="tx2"/>
              </a:solidFill>
              <a:latin typeface="Arial"/>
              <a:cs typeface="Arial"/>
            </a:endParaRPr>
          </a:p>
        </p:txBody>
      </p:sp>
      <p:sp>
        <p:nvSpPr>
          <p:cNvPr id="6" name="TextBox 5"/>
          <p:cNvSpPr txBox="1"/>
          <p:nvPr/>
        </p:nvSpPr>
        <p:spPr>
          <a:xfrm>
            <a:off x="1547664" y="1236816"/>
            <a:ext cx="5976664" cy="3416320"/>
          </a:xfrm>
          <a:prstGeom prst="rect">
            <a:avLst/>
          </a:prstGeom>
          <a:solidFill>
            <a:srgbClr val="D7E4BD"/>
          </a:solidFill>
          <a:scene3d>
            <a:camera prst="orthographicFront"/>
            <a:lightRig rig="threePt" dir="t"/>
          </a:scene3d>
          <a:sp3d>
            <a:bevelT w="101600" prst="riblet"/>
          </a:sp3d>
        </p:spPr>
        <p:txBody>
          <a:bodyPr wrap="square" rtlCol="0">
            <a:spAutoFit/>
            <a:sp3d extrusionH="57150">
              <a:bevelT w="50800" h="38100" prst="riblet"/>
            </a:sp3d>
          </a:bodyPr>
          <a:lstStyle/>
          <a:p>
            <a:pPr algn="ctr"/>
            <a:r>
              <a:rPr lang="en-GB" sz="5400" dirty="0" smtClean="0"/>
              <a:t>Smart Phones</a:t>
            </a:r>
          </a:p>
          <a:p>
            <a:pPr algn="ctr"/>
            <a:r>
              <a:rPr lang="en-GB" sz="5400" dirty="0" smtClean="0"/>
              <a:t>Data, data, data…</a:t>
            </a:r>
          </a:p>
          <a:p>
            <a:pPr algn="ctr"/>
            <a:r>
              <a:rPr lang="en-GB" sz="5400" dirty="0" smtClean="0"/>
              <a:t>Smart Electronics</a:t>
            </a:r>
          </a:p>
          <a:p>
            <a:pPr algn="ctr"/>
            <a:r>
              <a:rPr lang="en-GB" sz="5400" dirty="0" err="1" smtClean="0"/>
              <a:t>GreenTech</a:t>
            </a:r>
            <a:endParaRPr lang="en-GB" sz="5400" dirty="0"/>
          </a:p>
        </p:txBody>
      </p:sp>
      <p:sp>
        <p:nvSpPr>
          <p:cNvPr id="7" name="TextBox 6"/>
          <p:cNvSpPr txBox="1"/>
          <p:nvPr/>
        </p:nvSpPr>
        <p:spPr>
          <a:xfrm>
            <a:off x="1169921" y="5157192"/>
            <a:ext cx="6781800" cy="646331"/>
          </a:xfrm>
          <a:prstGeom prst="rect">
            <a:avLst/>
          </a:prstGeom>
          <a:noFill/>
          <a:ln>
            <a:solidFill>
              <a:srgbClr val="C3D69B"/>
            </a:solidFill>
          </a:ln>
        </p:spPr>
        <p:txBody>
          <a:bodyPr wrap="square" rtlCol="0">
            <a:spAutoFit/>
          </a:bodyPr>
          <a:lstStyle/>
          <a:p>
            <a:pPr algn="ctr"/>
            <a:r>
              <a:rPr lang="en-GB" dirty="0" smtClean="0"/>
              <a:t>Personally, I believe that </a:t>
            </a:r>
            <a:r>
              <a:rPr lang="en-GB" i="1" dirty="0" smtClean="0"/>
              <a:t>Service and Design</a:t>
            </a:r>
            <a:r>
              <a:rPr lang="en-GB" dirty="0" smtClean="0"/>
              <a:t> (broadly defined) are important drivers in the future</a:t>
            </a:r>
            <a:endParaRPr lang="en-GB" dirty="0"/>
          </a:p>
        </p:txBody>
      </p:sp>
    </p:spTree>
    <p:extLst>
      <p:ext uri="{BB962C8B-B14F-4D97-AF65-F5344CB8AC3E}">
        <p14:creationId xmlns:p14="http://schemas.microsoft.com/office/powerpoint/2010/main" val="3947215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B3E4E0-F79A-A24A-AF3B-E7AE226177C0}" type="datetime1">
              <a:rPr lang="en-US" smtClean="0"/>
              <a:pPr/>
              <a:t>8/26/2011</a:t>
            </a:fld>
            <a:endParaRPr lang="en-GB"/>
          </a:p>
        </p:txBody>
      </p:sp>
      <p:sp>
        <p:nvSpPr>
          <p:cNvPr id="4" name="Footer Placeholder 3"/>
          <p:cNvSpPr>
            <a:spLocks noGrp="1"/>
          </p:cNvSpPr>
          <p:nvPr>
            <p:ph type="ftr" sz="quarter" idx="11"/>
          </p:nvPr>
        </p:nvSpPr>
        <p:spPr/>
        <p:txBody>
          <a:bodyPr/>
          <a:lstStyle/>
          <a:p>
            <a:r>
              <a:rPr lang="en-GB" smtClean="0"/>
              <a:t>YRS8 Antti Paasio II/2010</a:t>
            </a:r>
            <a:endParaRPr lang="en-GB"/>
          </a:p>
        </p:txBody>
      </p:sp>
      <p:sp>
        <p:nvSpPr>
          <p:cNvPr id="5" name="Slide Number Placeholder 4"/>
          <p:cNvSpPr>
            <a:spLocks noGrp="1"/>
          </p:cNvSpPr>
          <p:nvPr>
            <p:ph type="sldNum" sz="quarter" idx="12"/>
          </p:nvPr>
        </p:nvSpPr>
        <p:spPr/>
        <p:txBody>
          <a:bodyPr/>
          <a:lstStyle/>
          <a:p>
            <a:fld id="{8606FFBD-A579-4438-8F4D-F25E222332BB}" type="slidenum">
              <a:rPr lang="en-GB" smtClean="0"/>
              <a:pPr/>
              <a:t>43</a:t>
            </a:fld>
            <a:endParaRPr lang="en-GB"/>
          </a:p>
        </p:txBody>
      </p:sp>
      <p:sp>
        <p:nvSpPr>
          <p:cNvPr id="7" name="Content Placeholder 6"/>
          <p:cNvSpPr>
            <a:spLocks noGrp="1"/>
          </p:cNvSpPr>
          <p:nvPr>
            <p:ph idx="4294967295"/>
          </p:nvPr>
        </p:nvSpPr>
        <p:spPr>
          <a:xfrm>
            <a:off x="457200" y="304800"/>
            <a:ext cx="8229600" cy="1143000"/>
          </a:xfrm>
        </p:spPr>
        <p:txBody>
          <a:bodyPr/>
          <a:lstStyle/>
          <a:p>
            <a:r>
              <a:rPr lang="en-GB" noProof="1" smtClean="0"/>
              <a:t>Bonniers today: “2009 the best year in book publishing during the last 200 years”</a:t>
            </a:r>
          </a:p>
        </p:txBody>
      </p:sp>
      <p:pic>
        <p:nvPicPr>
          <p:cNvPr id="8" name="Picture 7"/>
          <p:cNvPicPr>
            <a:picLocks noChangeAspect="1"/>
          </p:cNvPicPr>
          <p:nvPr/>
        </p:nvPicPr>
        <p:blipFill>
          <a:blip r:embed="rId2" cstate="print"/>
          <a:stretch>
            <a:fillRect/>
          </a:stretch>
        </p:blipFill>
        <p:spPr>
          <a:xfrm>
            <a:off x="2003252" y="1447799"/>
            <a:ext cx="6353347" cy="4495801"/>
          </a:xfrm>
          <a:prstGeom prst="rect">
            <a:avLst/>
          </a:prstGeom>
        </p:spPr>
      </p:pic>
      <p:pic>
        <p:nvPicPr>
          <p:cNvPr id="9" name="Picture 8"/>
          <p:cNvPicPr>
            <a:picLocks noChangeAspect="1"/>
          </p:cNvPicPr>
          <p:nvPr/>
        </p:nvPicPr>
        <p:blipFill>
          <a:blip r:embed="rId3" cstate="print"/>
          <a:stretch>
            <a:fillRect/>
          </a:stretch>
        </p:blipFill>
        <p:spPr>
          <a:xfrm>
            <a:off x="304800" y="1600200"/>
            <a:ext cx="1626433" cy="914400"/>
          </a:xfrm>
          <a:prstGeom prst="rect">
            <a:avLst/>
          </a:prstGeom>
        </p:spPr>
      </p:pic>
    </p:spTree>
    <p:extLst>
      <p:ext uri="{BB962C8B-B14F-4D97-AF65-F5344CB8AC3E}">
        <p14:creationId xmlns:p14="http://schemas.microsoft.com/office/powerpoint/2010/main" val="279194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INTELLIGENT LIFE, March 2009</a:t>
            </a:r>
            <a:endParaRPr lang="en-GB" dirty="0"/>
          </a:p>
        </p:txBody>
      </p:sp>
      <p:sp>
        <p:nvSpPr>
          <p:cNvPr id="3" name="Date Placeholder 2"/>
          <p:cNvSpPr>
            <a:spLocks noGrp="1"/>
          </p:cNvSpPr>
          <p:nvPr>
            <p:ph type="dt" sz="half" idx="10"/>
          </p:nvPr>
        </p:nvSpPr>
        <p:spPr/>
        <p:txBody>
          <a:bodyPr/>
          <a:lstStyle/>
          <a:p>
            <a:fld id="{ABB3E4E0-F79A-A24A-AF3B-E7AE226177C0}" type="datetime1">
              <a:rPr lang="en-US" smtClean="0"/>
              <a:pPr/>
              <a:t>8/26/2011</a:t>
            </a:fld>
            <a:endParaRPr lang="en-GB"/>
          </a:p>
        </p:txBody>
      </p:sp>
      <p:sp>
        <p:nvSpPr>
          <p:cNvPr id="4" name="Footer Placeholder 3"/>
          <p:cNvSpPr>
            <a:spLocks noGrp="1"/>
          </p:cNvSpPr>
          <p:nvPr>
            <p:ph type="ftr" sz="quarter" idx="11"/>
          </p:nvPr>
        </p:nvSpPr>
        <p:spPr/>
        <p:txBody>
          <a:bodyPr/>
          <a:lstStyle/>
          <a:p>
            <a:r>
              <a:rPr lang="en-GB" dirty="0" smtClean="0"/>
              <a:t>YRS8 </a:t>
            </a:r>
            <a:r>
              <a:rPr lang="en-GB" dirty="0" err="1" smtClean="0"/>
              <a:t>Antti</a:t>
            </a:r>
            <a:r>
              <a:rPr lang="en-GB" dirty="0" smtClean="0"/>
              <a:t> </a:t>
            </a:r>
            <a:r>
              <a:rPr lang="en-GB" dirty="0" err="1" smtClean="0"/>
              <a:t>Paasio</a:t>
            </a:r>
            <a:r>
              <a:rPr lang="en-GB" dirty="0" smtClean="0"/>
              <a:t> II/2011</a:t>
            </a:r>
            <a:endParaRPr lang="en-GB" dirty="0"/>
          </a:p>
        </p:txBody>
      </p:sp>
      <p:sp>
        <p:nvSpPr>
          <p:cNvPr id="5" name="Slide Number Placeholder 4"/>
          <p:cNvSpPr>
            <a:spLocks noGrp="1"/>
          </p:cNvSpPr>
          <p:nvPr>
            <p:ph type="sldNum" sz="quarter" idx="12"/>
          </p:nvPr>
        </p:nvSpPr>
        <p:spPr/>
        <p:txBody>
          <a:bodyPr/>
          <a:lstStyle/>
          <a:p>
            <a:fld id="{8606FFBD-A579-4438-8F4D-F25E222332BB}" type="slidenum">
              <a:rPr lang="en-GB" smtClean="0"/>
              <a:pPr/>
              <a:t>44</a:t>
            </a:fld>
            <a:endParaRPr lang="en-GB"/>
          </a:p>
        </p:txBody>
      </p:sp>
      <p:sp>
        <p:nvSpPr>
          <p:cNvPr id="6" name="Rectangle 5"/>
          <p:cNvSpPr/>
          <p:nvPr/>
        </p:nvSpPr>
        <p:spPr>
          <a:xfrm>
            <a:off x="266700" y="6070600"/>
            <a:ext cx="8610600" cy="369332"/>
          </a:xfrm>
          <a:prstGeom prst="rect">
            <a:avLst/>
          </a:prstGeom>
        </p:spPr>
        <p:txBody>
          <a:bodyPr wrap="square">
            <a:spAutoFit/>
          </a:bodyPr>
          <a:lstStyle/>
          <a:p>
            <a:r>
              <a:rPr lang="en-GB" dirty="0" smtClean="0">
                <a:hlinkClick r:id="rId2"/>
              </a:rPr>
              <a:t>http://www.moreintelligentlife.com/story/age-mass-intelligence</a:t>
            </a:r>
            <a:r>
              <a:rPr lang="en-GB" dirty="0" smtClean="0"/>
              <a:t> </a:t>
            </a:r>
          </a:p>
        </p:txBody>
      </p:sp>
      <p:pic>
        <p:nvPicPr>
          <p:cNvPr id="7" name="Picture 6"/>
          <p:cNvPicPr>
            <a:picLocks noChangeAspect="1"/>
          </p:cNvPicPr>
          <p:nvPr/>
        </p:nvPicPr>
        <p:blipFill>
          <a:blip r:embed="rId3" cstate="print"/>
          <a:stretch>
            <a:fillRect/>
          </a:stretch>
        </p:blipFill>
        <p:spPr>
          <a:xfrm>
            <a:off x="1511300" y="1181100"/>
            <a:ext cx="6146800" cy="4749800"/>
          </a:xfrm>
          <a:prstGeom prst="rect">
            <a:avLst/>
          </a:prstGeom>
        </p:spPr>
      </p:pic>
      <p:sp>
        <p:nvSpPr>
          <p:cNvPr id="8" name="TextBox 7"/>
          <p:cNvSpPr txBox="1"/>
          <p:nvPr/>
        </p:nvSpPr>
        <p:spPr>
          <a:xfrm>
            <a:off x="6660232" y="5930900"/>
            <a:ext cx="2303387" cy="369332"/>
          </a:xfrm>
          <a:prstGeom prst="rect">
            <a:avLst/>
          </a:prstGeom>
          <a:solidFill>
            <a:srgbClr val="FFFF00"/>
          </a:solidFill>
          <a:scene3d>
            <a:camera prst="orthographicFront"/>
            <a:lightRig rig="threePt" dir="t"/>
          </a:scene3d>
          <a:sp3d>
            <a:bevelT prst="convex"/>
          </a:sp3d>
        </p:spPr>
        <p:txBody>
          <a:bodyPr wrap="none" rtlCol="0">
            <a:spAutoFit/>
          </a:bodyPr>
          <a:lstStyle/>
          <a:p>
            <a:r>
              <a:rPr lang="fi-FI" dirty="0" smtClean="0"/>
              <a:t>OR...MASS STUPIDITY?</a:t>
            </a:r>
            <a:endParaRPr lang="fi-FI" dirty="0"/>
          </a:p>
        </p:txBody>
      </p:sp>
    </p:spTree>
    <p:extLst>
      <p:ext uri="{BB962C8B-B14F-4D97-AF65-F5344CB8AC3E}">
        <p14:creationId xmlns:p14="http://schemas.microsoft.com/office/powerpoint/2010/main" val="3404166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smtClean="0"/>
              <a:t>Or: The Dumbest Generation?</a:t>
            </a:r>
            <a:endParaRPr lang="fi-FI"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47252"/>
            <a:ext cx="8748464" cy="492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41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and think…</a:t>
            </a:r>
            <a:endParaRPr lang="en-GB" dirty="0"/>
          </a:p>
        </p:txBody>
      </p:sp>
      <p:sp>
        <p:nvSpPr>
          <p:cNvPr id="3" name="Date Placeholder 2"/>
          <p:cNvSpPr>
            <a:spLocks noGrp="1"/>
          </p:cNvSpPr>
          <p:nvPr>
            <p:ph type="dt" sz="half" idx="10"/>
          </p:nvPr>
        </p:nvSpPr>
        <p:spPr/>
        <p:txBody>
          <a:bodyPr/>
          <a:lstStyle/>
          <a:p>
            <a:fld id="{ABB3E4E0-F79A-A24A-AF3B-E7AE226177C0}" type="datetime1">
              <a:rPr lang="en-US" smtClean="0"/>
              <a:pPr/>
              <a:t>8/26/2011</a:t>
            </a:fld>
            <a:endParaRPr lang="en-GB"/>
          </a:p>
        </p:txBody>
      </p:sp>
      <p:sp>
        <p:nvSpPr>
          <p:cNvPr id="4" name="Footer Placeholder 3"/>
          <p:cNvSpPr>
            <a:spLocks noGrp="1"/>
          </p:cNvSpPr>
          <p:nvPr>
            <p:ph type="ftr" sz="quarter" idx="11"/>
          </p:nvPr>
        </p:nvSpPr>
        <p:spPr/>
        <p:txBody>
          <a:bodyPr/>
          <a:lstStyle/>
          <a:p>
            <a:r>
              <a:rPr lang="en-GB" dirty="0" smtClean="0"/>
              <a:t>YRS8 </a:t>
            </a:r>
            <a:r>
              <a:rPr lang="en-GB" dirty="0" err="1" smtClean="0"/>
              <a:t>Antti</a:t>
            </a:r>
            <a:r>
              <a:rPr lang="en-GB" dirty="0" smtClean="0"/>
              <a:t> </a:t>
            </a:r>
            <a:r>
              <a:rPr lang="en-GB" dirty="0" err="1" smtClean="0"/>
              <a:t>Paasio</a:t>
            </a:r>
            <a:r>
              <a:rPr lang="en-GB" dirty="0" smtClean="0"/>
              <a:t> II/2011</a:t>
            </a:r>
            <a:endParaRPr lang="en-GB" dirty="0"/>
          </a:p>
        </p:txBody>
      </p:sp>
      <p:sp>
        <p:nvSpPr>
          <p:cNvPr id="5" name="Slide Number Placeholder 4"/>
          <p:cNvSpPr>
            <a:spLocks noGrp="1"/>
          </p:cNvSpPr>
          <p:nvPr>
            <p:ph type="sldNum" sz="quarter" idx="12"/>
          </p:nvPr>
        </p:nvSpPr>
        <p:spPr/>
        <p:txBody>
          <a:bodyPr/>
          <a:lstStyle/>
          <a:p>
            <a:fld id="{8606FFBD-A579-4438-8F4D-F25E222332BB}" type="slidenum">
              <a:rPr lang="en-GB" smtClean="0"/>
              <a:pPr/>
              <a:t>46</a:t>
            </a:fld>
            <a:endParaRPr lang="en-GB"/>
          </a:p>
        </p:txBody>
      </p:sp>
      <p:pic>
        <p:nvPicPr>
          <p:cNvPr id="6" name="Picture 5"/>
          <p:cNvPicPr>
            <a:picLocks noChangeAspect="1"/>
          </p:cNvPicPr>
          <p:nvPr/>
        </p:nvPicPr>
        <p:blipFill>
          <a:blip r:embed="rId2" cstate="print"/>
          <a:stretch>
            <a:fillRect/>
          </a:stretch>
        </p:blipFill>
        <p:spPr>
          <a:xfrm>
            <a:off x="228600" y="1714500"/>
            <a:ext cx="8915400" cy="3225585"/>
          </a:xfrm>
          <a:prstGeom prst="rect">
            <a:avLst/>
          </a:prstGeom>
          <a:solidFill>
            <a:srgbClr val="D7E4BD"/>
          </a:solidFill>
        </p:spPr>
      </p:pic>
    </p:spTree>
    <p:extLst>
      <p:ext uri="{BB962C8B-B14F-4D97-AF65-F5344CB8AC3E}">
        <p14:creationId xmlns:p14="http://schemas.microsoft.com/office/powerpoint/2010/main" val="2921413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a:solidFill>
            <a:srgbClr val="D7E4BD"/>
          </a:solidFill>
          <a:scene3d>
            <a:camera prst="orthographicFront"/>
            <a:lightRig rig="threePt" dir="t"/>
          </a:scene3d>
          <a:sp3d>
            <a:bevelT w="101600" prst="riblet"/>
          </a:sp3d>
        </p:spPr>
        <p:txBody>
          <a:bodyPr>
            <a:normAutofit fontScale="90000"/>
          </a:bodyPr>
          <a:lstStyle/>
          <a:p>
            <a:r>
              <a:rPr lang="en-GB" dirty="0" smtClean="0"/>
              <a:t>But, the worst flops are….</a:t>
            </a:r>
            <a:endParaRPr lang="en-GB" dirty="0"/>
          </a:p>
        </p:txBody>
      </p:sp>
      <p:sp>
        <p:nvSpPr>
          <p:cNvPr id="6" name="Content Placeholder 5"/>
          <p:cNvSpPr>
            <a:spLocks noGrp="1"/>
          </p:cNvSpPr>
          <p:nvPr>
            <p:ph idx="1"/>
          </p:nvPr>
        </p:nvSpPr>
        <p:spPr>
          <a:xfrm>
            <a:off x="457200" y="1371601"/>
            <a:ext cx="8229600" cy="4114800"/>
          </a:xfrm>
        </p:spPr>
        <p:txBody>
          <a:bodyPr>
            <a:normAutofit fontScale="77500" lnSpcReduction="20000"/>
          </a:bodyPr>
          <a:lstStyle/>
          <a:p>
            <a:r>
              <a:rPr lang="en-GB" dirty="0" smtClean="0"/>
              <a:t>10. Virtual reality</a:t>
            </a:r>
          </a:p>
          <a:p>
            <a:r>
              <a:rPr lang="en-GB" dirty="0" smtClean="0"/>
              <a:t>9. Alternative search engines</a:t>
            </a:r>
          </a:p>
          <a:p>
            <a:r>
              <a:rPr lang="en-GB" dirty="0" smtClean="0"/>
              <a:t>8. Speech recognition</a:t>
            </a:r>
          </a:p>
          <a:p>
            <a:r>
              <a:rPr lang="en-GB" dirty="0" smtClean="0"/>
              <a:t>7. </a:t>
            </a:r>
            <a:r>
              <a:rPr lang="en-GB" i="1" dirty="0" smtClean="0"/>
              <a:t>LISA (Local </a:t>
            </a:r>
            <a:r>
              <a:rPr lang="en-GB" i="1" dirty="0" err="1" smtClean="0"/>
              <a:t>Intergrated</a:t>
            </a:r>
            <a:r>
              <a:rPr lang="en-GB" i="1" dirty="0" smtClean="0"/>
              <a:t> Software Architecture)</a:t>
            </a:r>
            <a:r>
              <a:rPr lang="en-GB" dirty="0" smtClean="0"/>
              <a:t> by Apple</a:t>
            </a:r>
          </a:p>
          <a:p>
            <a:r>
              <a:rPr lang="en-GB" dirty="0" smtClean="0"/>
              <a:t>6. 10 Gigabit Ethernet</a:t>
            </a:r>
          </a:p>
          <a:p>
            <a:r>
              <a:rPr lang="en-GB" dirty="0" smtClean="0"/>
              <a:t>5. </a:t>
            </a:r>
            <a:r>
              <a:rPr lang="en-GB" dirty="0" err="1" smtClean="0"/>
              <a:t>Firewire</a:t>
            </a:r>
            <a:endParaRPr lang="en-GB" dirty="0" smtClean="0"/>
          </a:p>
          <a:p>
            <a:r>
              <a:rPr lang="en-GB" dirty="0" smtClean="0"/>
              <a:t>4. Bluetooth</a:t>
            </a:r>
          </a:p>
          <a:p>
            <a:r>
              <a:rPr lang="en-GB" dirty="0" smtClean="0"/>
              <a:t>3. </a:t>
            </a:r>
            <a:r>
              <a:rPr lang="en-GB" i="1" dirty="0" smtClean="0"/>
              <a:t>ITANIUM</a:t>
            </a:r>
            <a:r>
              <a:rPr lang="en-GB" dirty="0" smtClean="0"/>
              <a:t> by INTEL</a:t>
            </a:r>
          </a:p>
          <a:p>
            <a:r>
              <a:rPr lang="en-GB" dirty="0" smtClean="0"/>
              <a:t>2. </a:t>
            </a:r>
            <a:r>
              <a:rPr lang="en-GB" i="1" dirty="0" smtClean="0"/>
              <a:t>ZUNE</a:t>
            </a:r>
            <a:r>
              <a:rPr lang="en-GB" dirty="0" smtClean="0"/>
              <a:t> by Microsoft</a:t>
            </a:r>
          </a:p>
          <a:p>
            <a:r>
              <a:rPr lang="en-GB" dirty="0" smtClean="0"/>
              <a:t>1. </a:t>
            </a:r>
            <a:r>
              <a:rPr lang="en-GB" i="1" dirty="0" smtClean="0"/>
              <a:t>WINDOWS VISTA</a:t>
            </a:r>
            <a:r>
              <a:rPr lang="en-GB" dirty="0" smtClean="0"/>
              <a:t> by MICROSOFT</a:t>
            </a:r>
            <a:endParaRPr lang="en-GB" dirty="0"/>
          </a:p>
        </p:txBody>
      </p:sp>
      <p:sp>
        <p:nvSpPr>
          <p:cNvPr id="2" name="Date Placeholder 1"/>
          <p:cNvSpPr>
            <a:spLocks noGrp="1"/>
          </p:cNvSpPr>
          <p:nvPr>
            <p:ph type="dt" sz="half" idx="10"/>
          </p:nvPr>
        </p:nvSpPr>
        <p:spPr/>
        <p:txBody>
          <a:bodyPr/>
          <a:lstStyle/>
          <a:p>
            <a:fld id="{72C15EC2-1A09-5140-9EF3-E75272769009}" type="datetime1">
              <a:rPr lang="en-US" smtClean="0"/>
              <a:pPr/>
              <a:t>8/26/2011</a:t>
            </a:fld>
            <a:endParaRPr lang="en-GB"/>
          </a:p>
        </p:txBody>
      </p:sp>
      <p:sp>
        <p:nvSpPr>
          <p:cNvPr id="3" name="Footer Placeholder 2"/>
          <p:cNvSpPr>
            <a:spLocks noGrp="1"/>
          </p:cNvSpPr>
          <p:nvPr>
            <p:ph type="ftr" sz="quarter" idx="11"/>
          </p:nvPr>
        </p:nvSpPr>
        <p:spPr/>
        <p:txBody>
          <a:bodyPr/>
          <a:lstStyle/>
          <a:p>
            <a:r>
              <a:rPr lang="en-GB" smtClean="0"/>
              <a:t>YRS8 Antti Paasio II/2010</a:t>
            </a:r>
            <a:endParaRPr lang="en-GB"/>
          </a:p>
        </p:txBody>
      </p:sp>
      <p:sp>
        <p:nvSpPr>
          <p:cNvPr id="4" name="Slide Number Placeholder 3"/>
          <p:cNvSpPr>
            <a:spLocks noGrp="1"/>
          </p:cNvSpPr>
          <p:nvPr>
            <p:ph type="sldNum" sz="quarter" idx="12"/>
          </p:nvPr>
        </p:nvSpPr>
        <p:spPr/>
        <p:txBody>
          <a:bodyPr/>
          <a:lstStyle/>
          <a:p>
            <a:fld id="{8606FFBD-A579-4438-8F4D-F25E222332BB}" type="slidenum">
              <a:rPr lang="en-GB" smtClean="0"/>
              <a:pPr/>
              <a:t>47</a:t>
            </a:fld>
            <a:endParaRPr lang="en-GB"/>
          </a:p>
        </p:txBody>
      </p:sp>
      <p:sp>
        <p:nvSpPr>
          <p:cNvPr id="7" name="TextBox 6"/>
          <p:cNvSpPr txBox="1"/>
          <p:nvPr/>
        </p:nvSpPr>
        <p:spPr>
          <a:xfrm>
            <a:off x="609600" y="5943600"/>
            <a:ext cx="2702407" cy="369332"/>
          </a:xfrm>
          <a:prstGeom prst="rect">
            <a:avLst/>
          </a:prstGeom>
          <a:noFill/>
        </p:spPr>
        <p:txBody>
          <a:bodyPr wrap="none" rtlCol="0">
            <a:spAutoFit/>
          </a:bodyPr>
          <a:lstStyle/>
          <a:p>
            <a:r>
              <a:rPr lang="en-GB" dirty="0" smtClean="0"/>
              <a:t>(by </a:t>
            </a:r>
            <a:r>
              <a:rPr lang="en-GB" i="1" dirty="0" smtClean="0"/>
              <a:t>PC Authority</a:t>
            </a:r>
            <a:r>
              <a:rPr lang="en-GB" dirty="0" smtClean="0"/>
              <a:t>, Australia)</a:t>
            </a:r>
            <a:endParaRPr lang="en-GB" dirty="0"/>
          </a:p>
        </p:txBody>
      </p:sp>
      <p:sp>
        <p:nvSpPr>
          <p:cNvPr id="8" name="TextBox 7"/>
          <p:cNvSpPr txBox="1"/>
          <p:nvPr/>
        </p:nvSpPr>
        <p:spPr>
          <a:xfrm rot="20180072">
            <a:off x="5882232" y="4869593"/>
            <a:ext cx="2877110" cy="646331"/>
          </a:xfrm>
          <a:prstGeom prst="rect">
            <a:avLst/>
          </a:prstGeom>
          <a:solidFill>
            <a:srgbClr val="FFFF00"/>
          </a:solidFill>
          <a:scene3d>
            <a:camera prst="orthographicFront"/>
            <a:lightRig rig="threePt" dir="t"/>
          </a:scene3d>
          <a:sp3d>
            <a:bevelT w="101600" prst="riblet"/>
          </a:sp3d>
        </p:spPr>
        <p:txBody>
          <a:bodyPr wrap="none" rtlCol="0">
            <a:spAutoFit/>
          </a:bodyPr>
          <a:lstStyle/>
          <a:p>
            <a:r>
              <a:rPr lang="en-GB" sz="3600" dirty="0" smtClean="0"/>
              <a:t>Do you agree?</a:t>
            </a:r>
            <a:endParaRPr lang="en-GB" sz="3600" dirty="0"/>
          </a:p>
        </p:txBody>
      </p:sp>
    </p:spTree>
    <p:extLst>
      <p:ext uri="{BB962C8B-B14F-4D97-AF65-F5344CB8AC3E}">
        <p14:creationId xmlns:p14="http://schemas.microsoft.com/office/powerpoint/2010/main" val="26996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1000"/>
                                        <p:tgtEl>
                                          <p:spTgt spid="6">
                                            <p:txEl>
                                              <p:pRg st="6" end="6"/>
                                            </p:txEl>
                                          </p:spTgt>
                                        </p:tgtEl>
                                      </p:cBhvr>
                                    </p:animEffect>
                                    <p:anim calcmode="lin" valueType="num">
                                      <p:cBhvr>
                                        <p:cTn id="6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1000"/>
                                        <p:tgtEl>
                                          <p:spTgt spid="6">
                                            <p:txEl>
                                              <p:pRg st="7" end="7"/>
                                            </p:txEl>
                                          </p:spTgt>
                                        </p:tgtEl>
                                      </p:cBhvr>
                                    </p:animEffect>
                                    <p:anim calcmode="lin" valueType="num">
                                      <p:cBhvr>
                                        <p:cTn id="7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fade">
                                      <p:cBhvr>
                                        <p:cTn id="79" dur="1000"/>
                                        <p:tgtEl>
                                          <p:spTgt spid="6">
                                            <p:txEl>
                                              <p:pRg st="8" end="8"/>
                                            </p:txEl>
                                          </p:spTgt>
                                        </p:tgtEl>
                                      </p:cBhvr>
                                    </p:animEffect>
                                    <p:anim calcmode="lin" valueType="num">
                                      <p:cBhvr>
                                        <p:cTn id="8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animEffect transition="in" filter="fade">
                                      <p:cBhvr>
                                        <p:cTn id="87" dur="1000"/>
                                        <p:tgtEl>
                                          <p:spTgt spid="6">
                                            <p:txEl>
                                              <p:pRg st="9" end="9"/>
                                            </p:txEl>
                                          </p:spTgt>
                                        </p:tgtEl>
                                      </p:cBhvr>
                                    </p:animEffect>
                                    <p:anim calcmode="lin" valueType="num">
                                      <p:cBhvr>
                                        <p:cTn id="8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lstStyle/>
          <a:p>
            <a:pPr algn="l"/>
            <a:r>
              <a:rPr lang="fi-FI" sz="2600" b="1" dirty="0" err="1" smtClean="0">
                <a:solidFill>
                  <a:schemeClr val="tx2"/>
                </a:solidFill>
                <a:latin typeface="Arial"/>
                <a:cs typeface="Arial"/>
              </a:rPr>
              <a:t>Disruption</a:t>
            </a:r>
            <a:endParaRPr lang="fi-FI" sz="2600" b="1" dirty="0">
              <a:solidFill>
                <a:schemeClr val="tx2"/>
              </a:solidFill>
              <a:latin typeface="Arial"/>
              <a:cs typeface="Arial"/>
            </a:endParaRPr>
          </a:p>
        </p:txBody>
      </p:sp>
      <p:sp>
        <p:nvSpPr>
          <p:cNvPr id="3" name="TextBox 2"/>
          <p:cNvSpPr txBox="1"/>
          <p:nvPr/>
        </p:nvSpPr>
        <p:spPr>
          <a:xfrm>
            <a:off x="323528" y="1484784"/>
            <a:ext cx="3401207" cy="2031325"/>
          </a:xfrm>
          <a:prstGeom prst="rect">
            <a:avLst/>
          </a:prstGeom>
          <a:solidFill>
            <a:srgbClr val="FFFF00"/>
          </a:solidFill>
          <a:ln>
            <a:solidFill>
              <a:srgbClr val="0070C0"/>
            </a:solidFill>
          </a:ln>
        </p:spPr>
        <p:txBody>
          <a:bodyPr wrap="square" rtlCol="0">
            <a:spAutoFit/>
          </a:bodyPr>
          <a:lstStyle/>
          <a:p>
            <a:pPr algn="ctr"/>
            <a:r>
              <a:rPr lang="fi-FI" sz="2400" b="1" dirty="0" smtClean="0"/>
              <a:t>UNIVERSITY AS CREATOR OF</a:t>
            </a:r>
          </a:p>
          <a:p>
            <a:pPr algn="ctr"/>
            <a:r>
              <a:rPr lang="fi-FI" sz="2400" b="1" i="1" dirty="0" smtClean="0"/>
              <a:t>BEST KNOWLEDGE</a:t>
            </a:r>
            <a:endParaRPr lang="fi-FI" sz="2400" b="1" dirty="0" smtClean="0"/>
          </a:p>
          <a:p>
            <a:pPr marL="285750" indent="-285750" algn="ctr">
              <a:buFont typeface="Arial" pitchFamily="34" charset="0"/>
              <a:buChar char="•"/>
            </a:pPr>
            <a:r>
              <a:rPr lang="fi-FI" i="1" dirty="0" smtClean="0"/>
              <a:t>ON ITS OWN</a:t>
            </a:r>
          </a:p>
          <a:p>
            <a:pPr marL="285750" indent="-285750" algn="ctr">
              <a:buFont typeface="Arial" pitchFamily="34" charset="0"/>
              <a:buChar char="•"/>
            </a:pPr>
            <a:r>
              <a:rPr lang="fi-FI" i="1" dirty="0" smtClean="0"/>
              <a:t>”SCIENTIFIC QUALITY CONTROL ONLY” IS BEST</a:t>
            </a:r>
            <a:endParaRPr lang="fi-FI" i="1" dirty="0"/>
          </a:p>
        </p:txBody>
      </p:sp>
      <p:sp>
        <p:nvSpPr>
          <p:cNvPr id="4" name="TextBox 3"/>
          <p:cNvSpPr txBox="1"/>
          <p:nvPr/>
        </p:nvSpPr>
        <p:spPr>
          <a:xfrm>
            <a:off x="5004048" y="1484784"/>
            <a:ext cx="3682752" cy="2592287"/>
          </a:xfrm>
          <a:prstGeom prst="rect">
            <a:avLst/>
          </a:prstGeom>
          <a:solidFill>
            <a:srgbClr val="FFFF00"/>
          </a:solidFill>
          <a:ln>
            <a:solidFill>
              <a:srgbClr val="0070C0"/>
            </a:solidFill>
          </a:ln>
        </p:spPr>
        <p:txBody>
          <a:bodyPr wrap="square" rtlCol="0">
            <a:spAutoFit/>
          </a:bodyPr>
          <a:lstStyle/>
          <a:p>
            <a:pPr algn="ctr"/>
            <a:r>
              <a:rPr lang="fi-FI" sz="2400" b="1" dirty="0" smtClean="0"/>
              <a:t>UNIVERSITY AS ACTIVE SOCIETAL INTERACTOR</a:t>
            </a:r>
          </a:p>
          <a:p>
            <a:pPr marL="285750" indent="-285750" algn="ctr">
              <a:buFont typeface="Arial" pitchFamily="34" charset="0"/>
              <a:buChar char="•"/>
            </a:pPr>
            <a:r>
              <a:rPr lang="fi-FI" i="1" dirty="0" smtClean="0"/>
              <a:t>BEST KNOWLEDGE</a:t>
            </a:r>
            <a:r>
              <a:rPr lang="fi-FI" dirty="0" smtClean="0"/>
              <a:t> NOT ACADEMIC MONOPOLY</a:t>
            </a:r>
            <a:endParaRPr lang="fi-FI" i="1" dirty="0" smtClean="0"/>
          </a:p>
          <a:p>
            <a:pPr marL="285750" indent="-285750" algn="ctr">
              <a:buFont typeface="Arial" pitchFamily="34" charset="0"/>
              <a:buChar char="•"/>
            </a:pPr>
            <a:r>
              <a:rPr lang="fi-FI" i="1" dirty="0" smtClean="0"/>
              <a:t>SCIENTIFIC QUALITY CONTROL </a:t>
            </a:r>
            <a:r>
              <a:rPr lang="fi-FI" dirty="0" smtClean="0"/>
              <a:t>PLUS RELEVANCE AND IMPACT</a:t>
            </a:r>
            <a:endParaRPr lang="fi-FI" i="1" dirty="0"/>
          </a:p>
        </p:txBody>
      </p:sp>
      <p:cxnSp>
        <p:nvCxnSpPr>
          <p:cNvPr id="6" name="Straight Arrow Connector 5"/>
          <p:cNvCxnSpPr/>
          <p:nvPr/>
        </p:nvCxnSpPr>
        <p:spPr>
          <a:xfrm>
            <a:off x="3858407" y="2454281"/>
            <a:ext cx="10736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541027" y="4327584"/>
            <a:ext cx="4039888" cy="1200329"/>
          </a:xfrm>
          <a:prstGeom prst="rect">
            <a:avLst/>
          </a:prstGeom>
          <a:noFill/>
        </p:spPr>
        <p:txBody>
          <a:bodyPr wrap="none" rtlCol="0">
            <a:spAutoFit/>
          </a:bodyPr>
          <a:lstStyle/>
          <a:p>
            <a:pPr marL="285750" indent="-285750" algn="ctr">
              <a:buFont typeface="Arial" pitchFamily="34" charset="0"/>
              <a:buChar char="•"/>
            </a:pPr>
            <a:r>
              <a:rPr lang="fi-FI" dirty="0" smtClean="0"/>
              <a:t>IMPACT ON RESEARCH</a:t>
            </a:r>
          </a:p>
          <a:p>
            <a:pPr marL="285750" indent="-285750" algn="ctr">
              <a:buFont typeface="Arial" pitchFamily="34" charset="0"/>
              <a:buChar char="•"/>
            </a:pPr>
            <a:r>
              <a:rPr lang="fi-FI" dirty="0" smtClean="0"/>
              <a:t>IMPACT ON METHODOLOGY</a:t>
            </a:r>
          </a:p>
          <a:p>
            <a:pPr marL="285750" indent="-285750" algn="ctr">
              <a:buFont typeface="Arial" pitchFamily="34" charset="0"/>
              <a:buChar char="•"/>
            </a:pPr>
            <a:r>
              <a:rPr lang="fi-FI" dirty="0" smtClean="0"/>
              <a:t>IMPACT ON EDUCATION</a:t>
            </a:r>
          </a:p>
          <a:p>
            <a:pPr marL="285750" indent="-285750" algn="ctr">
              <a:buFont typeface="Arial" pitchFamily="34" charset="0"/>
              <a:buChar char="•"/>
            </a:pPr>
            <a:r>
              <a:rPr lang="fi-FI" dirty="0" smtClean="0"/>
              <a:t>IMPACT ON SOCIETAL VALUE CRITERIA</a:t>
            </a:r>
            <a:endParaRPr lang="fi-FI" dirty="0"/>
          </a:p>
        </p:txBody>
      </p:sp>
    </p:spTree>
    <p:extLst>
      <p:ext uri="{BB962C8B-B14F-4D97-AF65-F5344CB8AC3E}">
        <p14:creationId xmlns:p14="http://schemas.microsoft.com/office/powerpoint/2010/main" val="2731771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rgbClr val="FFFF00"/>
          </a:solidFill>
        </p:spPr>
        <p:txBody>
          <a:bodyPr/>
          <a:lstStyle/>
          <a:p>
            <a:r>
              <a:rPr lang="fi-FI" dirty="0" smtClean="0"/>
              <a:t>Assignment: </a:t>
            </a:r>
            <a:r>
              <a:rPr lang="fi-FI" i="1" dirty="0" smtClean="0"/>
              <a:t>NOKIA vs APPLE</a:t>
            </a:r>
            <a:endParaRPr lang="fi-FI" dirty="0"/>
          </a:p>
        </p:txBody>
      </p:sp>
      <p:sp>
        <p:nvSpPr>
          <p:cNvPr id="3" name="Content Placeholder 2"/>
          <p:cNvSpPr>
            <a:spLocks noGrp="1"/>
          </p:cNvSpPr>
          <p:nvPr>
            <p:ph idx="1"/>
          </p:nvPr>
        </p:nvSpPr>
        <p:spPr/>
        <p:txBody>
          <a:bodyPr>
            <a:normAutofit lnSpcReduction="10000"/>
          </a:bodyPr>
          <a:lstStyle/>
          <a:p>
            <a:r>
              <a:rPr lang="fi-FI" dirty="0" smtClean="0"/>
              <a:t>Work in teams for 20 mins</a:t>
            </a:r>
          </a:p>
          <a:p>
            <a:r>
              <a:rPr lang="fi-FI" dirty="0" smtClean="0"/>
              <a:t>Identify 5 positive and 5 negative features of Nokia and Apple and compare</a:t>
            </a:r>
          </a:p>
          <a:p>
            <a:r>
              <a:rPr lang="fi-FI" dirty="0" smtClean="0"/>
              <a:t>Foresight </a:t>
            </a:r>
            <a:r>
              <a:rPr lang="fi-FI" i="1" dirty="0" smtClean="0"/>
              <a:t>the name of the game </a:t>
            </a:r>
            <a:r>
              <a:rPr lang="fi-FI" dirty="0" smtClean="0"/>
              <a:t>to 2016</a:t>
            </a:r>
          </a:p>
          <a:p>
            <a:pPr lvl="1"/>
            <a:r>
              <a:rPr lang="fi-FI" dirty="0" smtClean="0"/>
              <a:t>Think e.g. Android, Motorola, Design-Driven or Platform-Driven, Manufacturing-Driven, or...</a:t>
            </a:r>
          </a:p>
          <a:p>
            <a:pPr lvl="1"/>
            <a:r>
              <a:rPr lang="fi-FI" dirty="0"/>
              <a:t>Identify 5 </a:t>
            </a:r>
            <a:r>
              <a:rPr lang="fi-FI" dirty="0" smtClean="0"/>
              <a:t>key (disruptive?) drivers</a:t>
            </a:r>
            <a:endParaRPr lang="fi-FI" dirty="0"/>
          </a:p>
          <a:p>
            <a:pPr lvl="1"/>
            <a:r>
              <a:rPr lang="fi-FI" dirty="0" smtClean="0"/>
              <a:t>Identify the market leader in 2016</a:t>
            </a:r>
          </a:p>
          <a:p>
            <a:r>
              <a:rPr lang="fi-FI" dirty="0" smtClean="0"/>
              <a:t>Report for 5 mins</a:t>
            </a:r>
          </a:p>
        </p:txBody>
      </p:sp>
    </p:spTree>
    <p:extLst>
      <p:ext uri="{BB962C8B-B14F-4D97-AF65-F5344CB8AC3E}">
        <p14:creationId xmlns:p14="http://schemas.microsoft.com/office/powerpoint/2010/main" val="17800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Roy Thurik (2004)</a:t>
            </a:r>
            <a:endParaRPr lang="fi-FI" dirty="0"/>
          </a:p>
        </p:txBody>
      </p:sp>
      <p:sp>
        <p:nvSpPr>
          <p:cNvPr id="3" name="TextBox 2"/>
          <p:cNvSpPr txBox="1"/>
          <p:nvPr/>
        </p:nvSpPr>
        <p:spPr>
          <a:xfrm>
            <a:off x="1312496" y="1916832"/>
            <a:ext cx="6624736" cy="3477875"/>
          </a:xfrm>
          <a:prstGeom prst="rect">
            <a:avLst/>
          </a:prstGeom>
          <a:solidFill>
            <a:srgbClr val="FFFF00"/>
          </a:solidFill>
        </p:spPr>
        <p:txBody>
          <a:bodyPr wrap="square" rtlCol="0">
            <a:spAutoFit/>
          </a:bodyPr>
          <a:lstStyle/>
          <a:p>
            <a:pPr algn="ctr"/>
            <a:r>
              <a:rPr lang="fi-FI" sz="4400" dirty="0" smtClean="0"/>
              <a:t>”entrepreneurship has emerged as the engine of economic and social development throughout the world”</a:t>
            </a:r>
            <a:endParaRPr lang="fi-FI" sz="4400" dirty="0"/>
          </a:p>
        </p:txBody>
      </p:sp>
    </p:spTree>
    <p:extLst>
      <p:ext uri="{BB962C8B-B14F-4D97-AF65-F5344CB8AC3E}">
        <p14:creationId xmlns:p14="http://schemas.microsoft.com/office/powerpoint/2010/main" val="3562686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a:normAutofit/>
          </a:bodyPr>
          <a:lstStyle/>
          <a:p>
            <a:r>
              <a:rPr lang="fi-FI" dirty="0" smtClean="0"/>
              <a:t>Case Nokia N95 </a:t>
            </a:r>
            <a:br>
              <a:rPr lang="fi-FI" dirty="0" smtClean="0"/>
            </a:br>
            <a:r>
              <a:rPr lang="fi-FI" sz="1300" dirty="0" smtClean="0"/>
              <a:t>(Pajarinen&amp;Rouvinen&amp;Ylä-Anttila 2010)</a:t>
            </a:r>
            <a:endParaRPr lang="fi-FI" sz="1300" dirty="0"/>
          </a:p>
        </p:txBody>
      </p:sp>
    </p:spTree>
    <p:extLst>
      <p:ext uri="{BB962C8B-B14F-4D97-AF65-F5344CB8AC3E}">
        <p14:creationId xmlns:p14="http://schemas.microsoft.com/office/powerpoint/2010/main" val="2338528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553275" cy="567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7" y="404664"/>
            <a:ext cx="4655185" cy="584775"/>
          </a:xfrm>
          <a:prstGeom prst="rect">
            <a:avLst/>
          </a:prstGeom>
          <a:solidFill>
            <a:schemeClr val="bg1"/>
          </a:solidFill>
        </p:spPr>
        <p:txBody>
          <a:bodyPr wrap="none" rtlCol="0">
            <a:spAutoFit/>
          </a:bodyPr>
          <a:lstStyle/>
          <a:p>
            <a:r>
              <a:rPr lang="fi-FI" sz="3200" dirty="0" smtClean="0"/>
              <a:t>GLOBAL MANUFACTURING</a:t>
            </a:r>
            <a:endParaRPr lang="fi-FI" sz="3200" dirty="0"/>
          </a:p>
        </p:txBody>
      </p:sp>
    </p:spTree>
    <p:extLst>
      <p:ext uri="{BB962C8B-B14F-4D97-AF65-F5344CB8AC3E}">
        <p14:creationId xmlns:p14="http://schemas.microsoft.com/office/powerpoint/2010/main" val="4285265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790575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29483" y="332656"/>
            <a:ext cx="6684843" cy="584775"/>
          </a:xfrm>
          <a:prstGeom prst="rect">
            <a:avLst/>
          </a:prstGeom>
          <a:solidFill>
            <a:schemeClr val="bg1"/>
          </a:solidFill>
        </p:spPr>
        <p:txBody>
          <a:bodyPr wrap="none" rtlCol="0">
            <a:spAutoFit/>
          </a:bodyPr>
          <a:lstStyle/>
          <a:p>
            <a:r>
              <a:rPr lang="fi-FI" sz="3200" dirty="0" smtClean="0"/>
              <a:t>GEOGRAPHICAL TASK SPREAD FOR N95</a:t>
            </a:r>
            <a:endParaRPr lang="fi-FI" sz="3200" dirty="0"/>
          </a:p>
        </p:txBody>
      </p:sp>
      <p:sp>
        <p:nvSpPr>
          <p:cNvPr id="3" name="TextBox 2"/>
          <p:cNvSpPr txBox="1"/>
          <p:nvPr/>
        </p:nvSpPr>
        <p:spPr>
          <a:xfrm>
            <a:off x="1087977" y="4581128"/>
            <a:ext cx="1661802" cy="646331"/>
          </a:xfrm>
          <a:prstGeom prst="rect">
            <a:avLst/>
          </a:prstGeom>
          <a:solidFill>
            <a:schemeClr val="bg1"/>
          </a:solidFill>
        </p:spPr>
        <p:txBody>
          <a:bodyPr wrap="none" rtlCol="0">
            <a:spAutoFit/>
          </a:bodyPr>
          <a:lstStyle/>
          <a:p>
            <a:r>
              <a:rPr lang="fi-FI" dirty="0" smtClean="0"/>
              <a:t>N95 SOFTWARE</a:t>
            </a:r>
          </a:p>
          <a:p>
            <a:r>
              <a:rPr lang="fi-FI" dirty="0" smtClean="0"/>
              <a:t>LICENCED</a:t>
            </a:r>
            <a:endParaRPr lang="fi-FI" dirty="0"/>
          </a:p>
        </p:txBody>
      </p:sp>
      <p:sp>
        <p:nvSpPr>
          <p:cNvPr id="4" name="TextBox 3"/>
          <p:cNvSpPr txBox="1"/>
          <p:nvPr/>
        </p:nvSpPr>
        <p:spPr>
          <a:xfrm>
            <a:off x="1336799" y="1268760"/>
            <a:ext cx="1453155" cy="646331"/>
          </a:xfrm>
          <a:prstGeom prst="rect">
            <a:avLst/>
          </a:prstGeom>
          <a:solidFill>
            <a:schemeClr val="bg1"/>
          </a:solidFill>
        </p:spPr>
        <p:txBody>
          <a:bodyPr wrap="none" rtlCol="0">
            <a:spAutoFit/>
          </a:bodyPr>
          <a:lstStyle/>
          <a:p>
            <a:pPr algn="r"/>
            <a:r>
              <a:rPr lang="fi-FI" dirty="0" smtClean="0"/>
              <a:t>MECHANICAL</a:t>
            </a:r>
          </a:p>
          <a:p>
            <a:pPr algn="r"/>
            <a:r>
              <a:rPr lang="fi-FI" dirty="0" smtClean="0"/>
              <a:t>DESIGN</a:t>
            </a:r>
            <a:endParaRPr lang="fi-FI" dirty="0"/>
          </a:p>
        </p:txBody>
      </p:sp>
      <p:sp>
        <p:nvSpPr>
          <p:cNvPr id="5" name="TextBox 4"/>
          <p:cNvSpPr txBox="1"/>
          <p:nvPr/>
        </p:nvSpPr>
        <p:spPr>
          <a:xfrm>
            <a:off x="4211960" y="1084094"/>
            <a:ext cx="1114729" cy="830997"/>
          </a:xfrm>
          <a:prstGeom prst="rect">
            <a:avLst/>
          </a:prstGeom>
          <a:solidFill>
            <a:schemeClr val="bg1"/>
          </a:solidFill>
        </p:spPr>
        <p:txBody>
          <a:bodyPr wrap="none" rtlCol="0">
            <a:spAutoFit/>
          </a:bodyPr>
          <a:lstStyle/>
          <a:p>
            <a:r>
              <a:rPr lang="fi-FI" sz="1600" dirty="0" smtClean="0"/>
              <a:t>NOKIA</a:t>
            </a:r>
          </a:p>
          <a:p>
            <a:r>
              <a:rPr lang="fi-FI" sz="1600" dirty="0" smtClean="0"/>
              <a:t>SOFTWARE</a:t>
            </a:r>
          </a:p>
          <a:p>
            <a:r>
              <a:rPr lang="fi-FI" sz="1600" dirty="0" smtClean="0"/>
              <a:t>FOR N95</a:t>
            </a:r>
            <a:endParaRPr lang="fi-FI" sz="1600" dirty="0"/>
          </a:p>
        </p:txBody>
      </p:sp>
      <p:sp>
        <p:nvSpPr>
          <p:cNvPr id="6" name="TextBox 5"/>
          <p:cNvSpPr txBox="1"/>
          <p:nvPr/>
        </p:nvSpPr>
        <p:spPr>
          <a:xfrm>
            <a:off x="6228184" y="1130260"/>
            <a:ext cx="1279133" cy="923330"/>
          </a:xfrm>
          <a:prstGeom prst="rect">
            <a:avLst/>
          </a:prstGeom>
          <a:solidFill>
            <a:schemeClr val="bg1"/>
          </a:solidFill>
        </p:spPr>
        <p:txBody>
          <a:bodyPr wrap="none" rtlCol="0">
            <a:spAutoFit/>
          </a:bodyPr>
          <a:lstStyle/>
          <a:p>
            <a:r>
              <a:rPr lang="fi-FI" dirty="0" smtClean="0"/>
              <a:t>FINAL</a:t>
            </a:r>
          </a:p>
          <a:p>
            <a:r>
              <a:rPr lang="fi-FI" dirty="0" smtClean="0"/>
              <a:t>PROTOTYPE</a:t>
            </a:r>
          </a:p>
          <a:p>
            <a:r>
              <a:rPr lang="fi-FI" dirty="0" smtClean="0"/>
              <a:t>ASSEMBLY</a:t>
            </a:r>
            <a:endParaRPr lang="fi-FI" dirty="0"/>
          </a:p>
        </p:txBody>
      </p:sp>
      <p:sp>
        <p:nvSpPr>
          <p:cNvPr id="7" name="TextBox 6"/>
          <p:cNvSpPr txBox="1"/>
          <p:nvPr/>
        </p:nvSpPr>
        <p:spPr>
          <a:xfrm>
            <a:off x="6908919" y="2348879"/>
            <a:ext cx="1464375" cy="646331"/>
          </a:xfrm>
          <a:prstGeom prst="rect">
            <a:avLst/>
          </a:prstGeom>
          <a:solidFill>
            <a:schemeClr val="bg1"/>
          </a:solidFill>
        </p:spPr>
        <p:txBody>
          <a:bodyPr wrap="none" rtlCol="0">
            <a:spAutoFit/>
          </a:bodyPr>
          <a:lstStyle/>
          <a:p>
            <a:r>
              <a:rPr lang="fi-FI" dirty="0" smtClean="0"/>
              <a:t>MASS</a:t>
            </a:r>
          </a:p>
          <a:p>
            <a:r>
              <a:rPr lang="fi-FI" dirty="0" smtClean="0"/>
              <a:t>PRODUCTION</a:t>
            </a:r>
            <a:endParaRPr lang="fi-FI" dirty="0"/>
          </a:p>
        </p:txBody>
      </p:sp>
      <p:sp>
        <p:nvSpPr>
          <p:cNvPr id="8" name="TextBox 7"/>
          <p:cNvSpPr txBox="1"/>
          <p:nvPr/>
        </p:nvSpPr>
        <p:spPr>
          <a:xfrm>
            <a:off x="6929883" y="3429000"/>
            <a:ext cx="1154868" cy="923330"/>
          </a:xfrm>
          <a:prstGeom prst="rect">
            <a:avLst/>
          </a:prstGeom>
          <a:solidFill>
            <a:schemeClr val="bg1"/>
          </a:solidFill>
        </p:spPr>
        <p:txBody>
          <a:bodyPr wrap="none" rtlCol="0">
            <a:spAutoFit/>
          </a:bodyPr>
          <a:lstStyle/>
          <a:p>
            <a:r>
              <a:rPr lang="fi-FI" dirty="0" smtClean="0"/>
              <a:t>CAMERA</a:t>
            </a:r>
          </a:p>
          <a:p>
            <a:r>
              <a:rPr lang="fi-FI" dirty="0" smtClean="0"/>
              <a:t>MODULE</a:t>
            </a:r>
          </a:p>
          <a:p>
            <a:r>
              <a:rPr lang="fi-FI" dirty="0" smtClean="0"/>
              <a:t>ASSEMBLY</a:t>
            </a:r>
            <a:endParaRPr lang="fi-FI" dirty="0"/>
          </a:p>
        </p:txBody>
      </p:sp>
      <p:sp>
        <p:nvSpPr>
          <p:cNvPr id="9" name="TextBox 8"/>
          <p:cNvSpPr txBox="1"/>
          <p:nvPr/>
        </p:nvSpPr>
        <p:spPr>
          <a:xfrm>
            <a:off x="2915816" y="1262191"/>
            <a:ext cx="1205395" cy="646331"/>
          </a:xfrm>
          <a:prstGeom prst="rect">
            <a:avLst/>
          </a:prstGeom>
          <a:solidFill>
            <a:schemeClr val="bg1"/>
          </a:solidFill>
        </p:spPr>
        <p:txBody>
          <a:bodyPr wrap="none" rtlCol="0">
            <a:spAutoFit/>
          </a:bodyPr>
          <a:lstStyle/>
          <a:p>
            <a:r>
              <a:rPr lang="fi-FI" sz="1200" dirty="0" smtClean="0"/>
              <a:t>PRODUCT</a:t>
            </a:r>
          </a:p>
          <a:p>
            <a:r>
              <a:rPr lang="fi-FI" sz="1200" dirty="0" smtClean="0"/>
              <a:t>AND </a:t>
            </a:r>
          </a:p>
          <a:p>
            <a:r>
              <a:rPr lang="fi-FI" sz="1200" dirty="0" smtClean="0"/>
              <a:t>PORTFOLIOMGT</a:t>
            </a:r>
            <a:endParaRPr lang="fi-FI" sz="1200" dirty="0"/>
          </a:p>
        </p:txBody>
      </p:sp>
      <p:sp>
        <p:nvSpPr>
          <p:cNvPr id="10" name="TextBox 9"/>
          <p:cNvSpPr txBox="1"/>
          <p:nvPr/>
        </p:nvSpPr>
        <p:spPr>
          <a:xfrm>
            <a:off x="3347864" y="6381328"/>
            <a:ext cx="1917513" cy="369332"/>
          </a:xfrm>
          <a:prstGeom prst="rect">
            <a:avLst/>
          </a:prstGeom>
          <a:noFill/>
        </p:spPr>
        <p:txBody>
          <a:bodyPr wrap="none" rtlCol="0">
            <a:spAutoFit/>
          </a:bodyPr>
          <a:lstStyle/>
          <a:p>
            <a:r>
              <a:rPr lang="fi-FI" dirty="0" smtClean="0"/>
              <a:t>(translation by AP)</a:t>
            </a:r>
            <a:endParaRPr lang="fi-FI" dirty="0"/>
          </a:p>
        </p:txBody>
      </p:sp>
    </p:spTree>
    <p:extLst>
      <p:ext uri="{BB962C8B-B14F-4D97-AF65-F5344CB8AC3E}">
        <p14:creationId xmlns:p14="http://schemas.microsoft.com/office/powerpoint/2010/main" val="540295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466726"/>
            <a:ext cx="7527875" cy="567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4525" y="116632"/>
            <a:ext cx="3783343" cy="369332"/>
          </a:xfrm>
          <a:prstGeom prst="rect">
            <a:avLst/>
          </a:prstGeom>
          <a:noFill/>
        </p:spPr>
        <p:txBody>
          <a:bodyPr wrap="none" rtlCol="0">
            <a:spAutoFit/>
          </a:bodyPr>
          <a:lstStyle/>
          <a:p>
            <a:r>
              <a:rPr lang="fi-FI" dirty="0" smtClean="0"/>
              <a:t>N95 TOTAL VALUE-ADDED 547€ (2007)</a:t>
            </a:r>
            <a:endParaRPr lang="fi-FI" dirty="0"/>
          </a:p>
        </p:txBody>
      </p:sp>
      <p:sp>
        <p:nvSpPr>
          <p:cNvPr id="3" name="Rectangle 2"/>
          <p:cNvSpPr/>
          <p:nvPr/>
        </p:nvSpPr>
        <p:spPr>
          <a:xfrm>
            <a:off x="644525" y="466725"/>
            <a:ext cx="903139" cy="56265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p:cNvSpPr txBox="1"/>
          <p:nvPr/>
        </p:nvSpPr>
        <p:spPr>
          <a:xfrm>
            <a:off x="4932040" y="4941168"/>
            <a:ext cx="2489784" cy="369332"/>
          </a:xfrm>
          <a:prstGeom prst="rect">
            <a:avLst/>
          </a:prstGeom>
          <a:solidFill>
            <a:schemeClr val="bg1"/>
          </a:solidFill>
        </p:spPr>
        <p:txBody>
          <a:bodyPr wrap="none" rtlCol="0">
            <a:spAutoFit/>
          </a:bodyPr>
          <a:lstStyle/>
          <a:p>
            <a:r>
              <a:rPr lang="fi-FI" dirty="0" smtClean="0"/>
              <a:t>DISTRIBUTION CHANNEL</a:t>
            </a:r>
            <a:endParaRPr lang="fi-FI" dirty="0"/>
          </a:p>
        </p:txBody>
      </p:sp>
      <p:sp>
        <p:nvSpPr>
          <p:cNvPr id="5" name="TextBox 4"/>
          <p:cNvSpPr txBox="1"/>
          <p:nvPr/>
        </p:nvSpPr>
        <p:spPr>
          <a:xfrm>
            <a:off x="5076056" y="3334686"/>
            <a:ext cx="925959" cy="646331"/>
          </a:xfrm>
          <a:prstGeom prst="rect">
            <a:avLst/>
          </a:prstGeom>
          <a:solidFill>
            <a:schemeClr val="bg1"/>
          </a:solidFill>
        </p:spPr>
        <p:txBody>
          <a:bodyPr wrap="none" rtlCol="0">
            <a:spAutoFit/>
          </a:bodyPr>
          <a:lstStyle/>
          <a:p>
            <a:r>
              <a:rPr lang="fi-FI" dirty="0" smtClean="0"/>
              <a:t>BRAND</a:t>
            </a:r>
          </a:p>
          <a:p>
            <a:r>
              <a:rPr lang="fi-FI" dirty="0" smtClean="0"/>
              <a:t>OWNER</a:t>
            </a:r>
            <a:endParaRPr lang="fi-FI" dirty="0"/>
          </a:p>
        </p:txBody>
      </p:sp>
      <p:sp>
        <p:nvSpPr>
          <p:cNvPr id="6" name="TextBox 5"/>
          <p:cNvSpPr txBox="1"/>
          <p:nvPr/>
        </p:nvSpPr>
        <p:spPr>
          <a:xfrm>
            <a:off x="4932040" y="2348880"/>
            <a:ext cx="1790811" cy="646331"/>
          </a:xfrm>
          <a:prstGeom prst="rect">
            <a:avLst/>
          </a:prstGeom>
          <a:solidFill>
            <a:schemeClr val="bg1"/>
          </a:solidFill>
        </p:spPr>
        <p:txBody>
          <a:bodyPr wrap="none" rtlCol="0">
            <a:spAutoFit/>
          </a:bodyPr>
          <a:lstStyle/>
          <a:p>
            <a:r>
              <a:rPr lang="fi-FI" dirty="0" smtClean="0"/>
              <a:t>TECH</a:t>
            </a:r>
          </a:p>
          <a:p>
            <a:r>
              <a:rPr lang="fi-FI" dirty="0" smtClean="0"/>
              <a:t>DEVELOPERS 27€</a:t>
            </a:r>
            <a:endParaRPr lang="fi-FI" dirty="0"/>
          </a:p>
        </p:txBody>
      </p:sp>
      <p:sp>
        <p:nvSpPr>
          <p:cNvPr id="7" name="TextBox 6"/>
          <p:cNvSpPr txBox="1"/>
          <p:nvPr/>
        </p:nvSpPr>
        <p:spPr>
          <a:xfrm>
            <a:off x="4860032" y="1556792"/>
            <a:ext cx="1691682" cy="646331"/>
          </a:xfrm>
          <a:prstGeom prst="rect">
            <a:avLst/>
          </a:prstGeom>
          <a:solidFill>
            <a:schemeClr val="bg1"/>
          </a:solidFill>
        </p:spPr>
        <p:txBody>
          <a:bodyPr wrap="none" rtlCol="0">
            <a:spAutoFit/>
          </a:bodyPr>
          <a:lstStyle/>
          <a:p>
            <a:r>
              <a:rPr lang="fi-FI" dirty="0" smtClean="0"/>
              <a:t>COMPONENT</a:t>
            </a:r>
          </a:p>
          <a:p>
            <a:r>
              <a:rPr lang="fi-FI" dirty="0" smtClean="0"/>
              <a:t>SUPPLIERS 174€</a:t>
            </a:r>
            <a:endParaRPr lang="fi-FI" dirty="0"/>
          </a:p>
        </p:txBody>
      </p:sp>
      <p:sp>
        <p:nvSpPr>
          <p:cNvPr id="8" name="TextBox 7"/>
          <p:cNvSpPr txBox="1"/>
          <p:nvPr/>
        </p:nvSpPr>
        <p:spPr>
          <a:xfrm>
            <a:off x="2172087" y="6381328"/>
            <a:ext cx="6733895" cy="369332"/>
          </a:xfrm>
          <a:prstGeom prst="rect">
            <a:avLst/>
          </a:prstGeom>
          <a:noFill/>
        </p:spPr>
        <p:txBody>
          <a:bodyPr wrap="none" rtlCol="0">
            <a:spAutoFit/>
          </a:bodyPr>
          <a:lstStyle/>
          <a:p>
            <a:r>
              <a:rPr lang="fi-FI" dirty="0" smtClean="0"/>
              <a:t>QUESTION:  WHERE SHOULD ONE BE POSITIONED? CHANGE BY 2016?</a:t>
            </a:r>
            <a:endParaRPr lang="fi-FI" dirty="0"/>
          </a:p>
        </p:txBody>
      </p:sp>
    </p:spTree>
    <p:extLst>
      <p:ext uri="{BB962C8B-B14F-4D97-AF65-F5344CB8AC3E}">
        <p14:creationId xmlns:p14="http://schemas.microsoft.com/office/powerpoint/2010/main" val="29218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6725"/>
            <a:ext cx="7049219" cy="528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332656"/>
            <a:ext cx="4481291" cy="1077218"/>
          </a:xfrm>
          <a:prstGeom prst="rect">
            <a:avLst/>
          </a:prstGeom>
          <a:solidFill>
            <a:schemeClr val="bg1"/>
          </a:solidFill>
          <a:ln>
            <a:solidFill>
              <a:schemeClr val="accent1"/>
            </a:solidFill>
          </a:ln>
        </p:spPr>
        <p:txBody>
          <a:bodyPr wrap="none" rtlCol="0">
            <a:spAutoFit/>
          </a:bodyPr>
          <a:lstStyle/>
          <a:p>
            <a:r>
              <a:rPr lang="fi-FI" sz="3200" dirty="0" smtClean="0"/>
              <a:t>N95 TOTAL VALUE-ADDED</a:t>
            </a:r>
          </a:p>
          <a:p>
            <a:r>
              <a:rPr lang="fi-FI" sz="3200" dirty="0" smtClean="0"/>
              <a:t>GEOGRAPHICALLY</a:t>
            </a:r>
            <a:endParaRPr lang="fi-FI" sz="3200" dirty="0"/>
          </a:p>
        </p:txBody>
      </p:sp>
      <p:sp>
        <p:nvSpPr>
          <p:cNvPr id="3" name="TextBox 2"/>
          <p:cNvSpPr txBox="1"/>
          <p:nvPr/>
        </p:nvSpPr>
        <p:spPr>
          <a:xfrm>
            <a:off x="4013926" y="2492896"/>
            <a:ext cx="532518" cy="400110"/>
          </a:xfrm>
          <a:prstGeom prst="rect">
            <a:avLst/>
          </a:prstGeom>
          <a:solidFill>
            <a:schemeClr val="bg1"/>
          </a:solidFill>
        </p:spPr>
        <p:txBody>
          <a:bodyPr wrap="none" rtlCol="0">
            <a:spAutoFit/>
          </a:bodyPr>
          <a:lstStyle/>
          <a:p>
            <a:r>
              <a:rPr lang="fi-FI" sz="2000" dirty="0" smtClean="0"/>
              <a:t>FIN</a:t>
            </a:r>
            <a:endParaRPr lang="fi-FI" sz="2000" dirty="0"/>
          </a:p>
        </p:txBody>
      </p:sp>
      <p:sp>
        <p:nvSpPr>
          <p:cNvPr id="4" name="TextBox 3"/>
          <p:cNvSpPr txBox="1"/>
          <p:nvPr/>
        </p:nvSpPr>
        <p:spPr>
          <a:xfrm>
            <a:off x="2915816" y="4221088"/>
            <a:ext cx="824456" cy="646331"/>
          </a:xfrm>
          <a:prstGeom prst="rect">
            <a:avLst/>
          </a:prstGeom>
          <a:solidFill>
            <a:schemeClr val="bg1"/>
          </a:solidFill>
        </p:spPr>
        <p:txBody>
          <a:bodyPr wrap="none" rtlCol="0">
            <a:spAutoFit/>
          </a:bodyPr>
          <a:lstStyle/>
          <a:p>
            <a:r>
              <a:rPr lang="fi-FI" dirty="0" smtClean="0"/>
              <a:t>OTHER</a:t>
            </a:r>
          </a:p>
          <a:p>
            <a:r>
              <a:rPr lang="fi-FI" dirty="0" smtClean="0"/>
              <a:t>EU27</a:t>
            </a:r>
            <a:endParaRPr lang="fi-FI" dirty="0"/>
          </a:p>
        </p:txBody>
      </p:sp>
      <p:sp>
        <p:nvSpPr>
          <p:cNvPr id="5" name="TextBox 4"/>
          <p:cNvSpPr txBox="1"/>
          <p:nvPr/>
        </p:nvSpPr>
        <p:spPr>
          <a:xfrm>
            <a:off x="1187624" y="3861048"/>
            <a:ext cx="1066318" cy="646331"/>
          </a:xfrm>
          <a:prstGeom prst="rect">
            <a:avLst/>
          </a:prstGeom>
          <a:solidFill>
            <a:schemeClr val="bg1"/>
          </a:solidFill>
        </p:spPr>
        <p:txBody>
          <a:bodyPr wrap="none" rtlCol="0">
            <a:spAutoFit/>
          </a:bodyPr>
          <a:lstStyle/>
          <a:p>
            <a:r>
              <a:rPr lang="fi-FI" dirty="0" smtClean="0"/>
              <a:t>NORTH</a:t>
            </a:r>
          </a:p>
          <a:p>
            <a:r>
              <a:rPr lang="fi-FI" dirty="0" smtClean="0"/>
              <a:t>AMERICA</a:t>
            </a:r>
            <a:endParaRPr lang="fi-FI" dirty="0"/>
          </a:p>
        </p:txBody>
      </p:sp>
      <p:sp>
        <p:nvSpPr>
          <p:cNvPr id="6" name="TextBox 5"/>
          <p:cNvSpPr txBox="1"/>
          <p:nvPr/>
        </p:nvSpPr>
        <p:spPr>
          <a:xfrm>
            <a:off x="1413647" y="2487274"/>
            <a:ext cx="614271" cy="369332"/>
          </a:xfrm>
          <a:prstGeom prst="rect">
            <a:avLst/>
          </a:prstGeom>
          <a:solidFill>
            <a:schemeClr val="bg1"/>
          </a:solidFill>
        </p:spPr>
        <p:txBody>
          <a:bodyPr wrap="none" rtlCol="0">
            <a:spAutoFit/>
          </a:bodyPr>
          <a:lstStyle/>
          <a:p>
            <a:r>
              <a:rPr lang="fi-FI" dirty="0" smtClean="0"/>
              <a:t>ASIA</a:t>
            </a:r>
            <a:endParaRPr lang="fi-FI" dirty="0"/>
          </a:p>
        </p:txBody>
      </p:sp>
      <p:sp>
        <p:nvSpPr>
          <p:cNvPr id="7" name="TextBox 6"/>
          <p:cNvSpPr txBox="1"/>
          <p:nvPr/>
        </p:nvSpPr>
        <p:spPr>
          <a:xfrm>
            <a:off x="2056187" y="1591896"/>
            <a:ext cx="824456" cy="369332"/>
          </a:xfrm>
          <a:prstGeom prst="rect">
            <a:avLst/>
          </a:prstGeom>
          <a:solidFill>
            <a:schemeClr val="bg1"/>
          </a:solidFill>
        </p:spPr>
        <p:txBody>
          <a:bodyPr wrap="none" rtlCol="0">
            <a:spAutoFit/>
          </a:bodyPr>
          <a:lstStyle/>
          <a:p>
            <a:r>
              <a:rPr lang="fi-FI" dirty="0" smtClean="0"/>
              <a:t>OTHER</a:t>
            </a:r>
            <a:endParaRPr lang="fi-FI" dirty="0"/>
          </a:p>
        </p:txBody>
      </p:sp>
      <p:sp>
        <p:nvSpPr>
          <p:cNvPr id="9" name="Rectangle 8"/>
          <p:cNvSpPr/>
          <p:nvPr/>
        </p:nvSpPr>
        <p:spPr>
          <a:xfrm>
            <a:off x="5020843" y="1401112"/>
            <a:ext cx="2711534" cy="36753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8" name="TextBox 7"/>
          <p:cNvSpPr txBox="1"/>
          <p:nvPr/>
        </p:nvSpPr>
        <p:spPr>
          <a:xfrm>
            <a:off x="5121914" y="2199677"/>
            <a:ext cx="2729978" cy="2677656"/>
          </a:xfrm>
          <a:prstGeom prst="rect">
            <a:avLst/>
          </a:prstGeom>
          <a:noFill/>
        </p:spPr>
        <p:txBody>
          <a:bodyPr wrap="none" rtlCol="0">
            <a:spAutoFit/>
          </a:bodyPr>
          <a:lstStyle/>
          <a:p>
            <a:r>
              <a:rPr lang="fi-FI" sz="2400" dirty="0" smtClean="0">
                <a:solidFill>
                  <a:schemeClr val="bg1">
                    <a:lumMod val="95000"/>
                  </a:schemeClr>
                </a:solidFill>
              </a:rPr>
              <a:t>IF SOLD IN FINLAND,</a:t>
            </a:r>
          </a:p>
          <a:p>
            <a:r>
              <a:rPr lang="fi-FI" sz="2400" dirty="0" smtClean="0">
                <a:solidFill>
                  <a:schemeClr val="bg1">
                    <a:lumMod val="95000"/>
                  </a:schemeClr>
                </a:solidFill>
              </a:rPr>
              <a:t>FINNISH SHARE 55%</a:t>
            </a:r>
          </a:p>
          <a:p>
            <a:endParaRPr lang="fi-FI" sz="2400" dirty="0">
              <a:solidFill>
                <a:schemeClr val="bg1">
                  <a:lumMod val="95000"/>
                </a:schemeClr>
              </a:solidFill>
            </a:endParaRPr>
          </a:p>
          <a:p>
            <a:r>
              <a:rPr lang="fi-FI" sz="2400" dirty="0" smtClean="0">
                <a:solidFill>
                  <a:schemeClr val="bg1">
                    <a:lumMod val="95000"/>
                  </a:schemeClr>
                </a:solidFill>
              </a:rPr>
              <a:t>MANUFACTURED</a:t>
            </a:r>
          </a:p>
          <a:p>
            <a:r>
              <a:rPr lang="fi-FI" sz="2400" dirty="0" smtClean="0">
                <a:solidFill>
                  <a:schemeClr val="bg1">
                    <a:lumMod val="95000"/>
                  </a:schemeClr>
                </a:solidFill>
              </a:rPr>
              <a:t>IN CHINA, SOLD</a:t>
            </a:r>
          </a:p>
          <a:p>
            <a:r>
              <a:rPr lang="fi-FI" sz="2400" dirty="0" smtClean="0">
                <a:solidFill>
                  <a:schemeClr val="bg1">
                    <a:lumMod val="95000"/>
                  </a:schemeClr>
                </a:solidFill>
              </a:rPr>
              <a:t>IN THE US,</a:t>
            </a:r>
          </a:p>
          <a:p>
            <a:r>
              <a:rPr lang="fi-FI" sz="2400" dirty="0" smtClean="0">
                <a:solidFill>
                  <a:schemeClr val="bg1">
                    <a:lumMod val="95000"/>
                  </a:schemeClr>
                </a:solidFill>
              </a:rPr>
              <a:t>FIN = 39%</a:t>
            </a:r>
            <a:endParaRPr lang="fi-FI" sz="2400" dirty="0">
              <a:solidFill>
                <a:schemeClr val="bg1">
                  <a:lumMod val="95000"/>
                </a:schemeClr>
              </a:solidFill>
            </a:endParaRPr>
          </a:p>
        </p:txBody>
      </p:sp>
    </p:spTree>
    <p:extLst>
      <p:ext uri="{BB962C8B-B14F-4D97-AF65-F5344CB8AC3E}">
        <p14:creationId xmlns:p14="http://schemas.microsoft.com/office/powerpoint/2010/main" val="39473824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i="1" dirty="0" smtClean="0"/>
              <a:t>Kawasaki</a:t>
            </a:r>
            <a:r>
              <a:rPr lang="fi-FI" dirty="0" smtClean="0"/>
              <a:t> Questions</a:t>
            </a:r>
            <a:endParaRPr lang="fi-FI" dirty="0"/>
          </a:p>
        </p:txBody>
      </p:sp>
      <p:sp>
        <p:nvSpPr>
          <p:cNvPr id="3" name="TextBox 2"/>
          <p:cNvSpPr txBox="1"/>
          <p:nvPr/>
        </p:nvSpPr>
        <p:spPr>
          <a:xfrm>
            <a:off x="474912" y="2492896"/>
            <a:ext cx="8063426" cy="1569660"/>
          </a:xfrm>
          <a:prstGeom prst="rect">
            <a:avLst/>
          </a:prstGeom>
          <a:solidFill>
            <a:srgbClr val="FFFF00"/>
          </a:solidFill>
          <a:scene3d>
            <a:camera prst="orthographicFront"/>
            <a:lightRig rig="threePt" dir="t"/>
          </a:scene3d>
          <a:sp3d>
            <a:bevelT prst="convex"/>
          </a:sp3d>
        </p:spPr>
        <p:txBody>
          <a:bodyPr wrap="none" rtlCol="0">
            <a:spAutoFit/>
          </a:bodyPr>
          <a:lstStyle/>
          <a:p>
            <a:pPr algn="ctr"/>
            <a:r>
              <a:rPr lang="fi-FI" sz="3200" dirty="0" smtClean="0"/>
              <a:t>Who has got </a:t>
            </a:r>
            <a:r>
              <a:rPr lang="fi-FI" sz="3200" i="1" dirty="0" smtClean="0"/>
              <a:t>your money</a:t>
            </a:r>
            <a:r>
              <a:rPr lang="fi-FI" sz="3200" dirty="0" smtClean="0"/>
              <a:t> in his/her pocket?</a:t>
            </a:r>
          </a:p>
          <a:p>
            <a:pPr algn="ctr"/>
            <a:endParaRPr lang="fi-FI" sz="3200" dirty="0"/>
          </a:p>
          <a:p>
            <a:pPr algn="ctr"/>
            <a:r>
              <a:rPr lang="fi-FI" sz="3200" dirty="0" smtClean="0"/>
              <a:t>How can you get it to yourself?</a:t>
            </a:r>
            <a:endParaRPr lang="fi-FI" sz="3200" dirty="0"/>
          </a:p>
        </p:txBody>
      </p:sp>
    </p:spTree>
    <p:extLst>
      <p:ext uri="{BB962C8B-B14F-4D97-AF65-F5344CB8AC3E}">
        <p14:creationId xmlns:p14="http://schemas.microsoft.com/office/powerpoint/2010/main" val="1894733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fi-FI" dirty="0" smtClean="0"/>
              <a:t>Heath&amp;Heath: Made to Stick</a:t>
            </a:r>
            <a:br>
              <a:rPr lang="fi-FI" dirty="0" smtClean="0"/>
            </a:br>
            <a:r>
              <a:rPr lang="fi-FI" b="1" dirty="0" smtClean="0">
                <a:solidFill>
                  <a:srgbClr val="FF0000"/>
                </a:solidFill>
              </a:rPr>
              <a:t>Why do some ideas stick better?</a:t>
            </a:r>
            <a:endParaRPr lang="en-GB" b="1" dirty="0">
              <a:solidFill>
                <a:srgbClr val="FF0000"/>
              </a:solidFill>
            </a:endParaRPr>
          </a:p>
        </p:txBody>
      </p:sp>
      <p:sp>
        <p:nvSpPr>
          <p:cNvPr id="23555" name="Content Placeholder 2"/>
          <p:cNvSpPr>
            <a:spLocks noGrp="1"/>
          </p:cNvSpPr>
          <p:nvPr>
            <p:ph idx="1"/>
          </p:nvPr>
        </p:nvSpPr>
        <p:spPr/>
        <p:txBody>
          <a:bodyPr/>
          <a:lstStyle/>
          <a:p>
            <a:r>
              <a:rPr lang="fi-FI" dirty="0" smtClean="0"/>
              <a:t>Great interesting curious </a:t>
            </a:r>
            <a:r>
              <a:rPr lang="fi-FI" b="1" i="1" u="sng" dirty="0" smtClean="0"/>
              <a:t>stories</a:t>
            </a:r>
            <a:r>
              <a:rPr lang="fi-FI" dirty="0" smtClean="0"/>
              <a:t> that we can tell further</a:t>
            </a:r>
          </a:p>
          <a:p>
            <a:r>
              <a:rPr lang="fi-FI" dirty="0" smtClean="0"/>
              <a:t>Great ideas must be nurtured, made interesting and sustainable</a:t>
            </a:r>
          </a:p>
          <a:p>
            <a:r>
              <a:rPr lang="fi-FI" dirty="0" smtClean="0"/>
              <a:t>Great ideas must be true</a:t>
            </a:r>
          </a:p>
          <a:p>
            <a:r>
              <a:rPr lang="fi-FI" dirty="0" smtClean="0"/>
              <a:t>Sticky ideas are often infinitely stupid urban legends, jokes, wartime rumors, so what makes them stick????</a:t>
            </a:r>
            <a:endParaRPr lang="en-GB" dirty="0" smtClean="0"/>
          </a:p>
        </p:txBody>
      </p:sp>
    </p:spTree>
    <p:extLst>
      <p:ext uri="{BB962C8B-B14F-4D97-AF65-F5344CB8AC3E}">
        <p14:creationId xmlns:p14="http://schemas.microsoft.com/office/powerpoint/2010/main" val="3231056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i-FI" b="1" i="1" dirty="0" smtClean="0"/>
              <a:t>Sticky</a:t>
            </a:r>
            <a:r>
              <a:rPr lang="fi-FI" dirty="0" smtClean="0"/>
              <a:t> is...</a:t>
            </a:r>
            <a:endParaRPr lang="en-GB" dirty="0" smtClean="0"/>
          </a:p>
        </p:txBody>
      </p:sp>
      <p:sp>
        <p:nvSpPr>
          <p:cNvPr id="3" name="Content Placeholder 2"/>
          <p:cNvSpPr>
            <a:spLocks noGrp="1"/>
          </p:cNvSpPr>
          <p:nvPr>
            <p:ph idx="1"/>
          </p:nvPr>
        </p:nvSpPr>
        <p:spPr/>
        <p:txBody>
          <a:bodyPr rtlCol="0">
            <a:normAutofit fontScale="70000" lnSpcReduction="20000"/>
          </a:bodyPr>
          <a:lstStyle/>
          <a:p>
            <a:pPr marL="514350" indent="-514350" fontAlgn="auto">
              <a:spcAft>
                <a:spcPts val="0"/>
              </a:spcAft>
              <a:buFont typeface="Arial" pitchFamily="34" charset="0"/>
              <a:buChar char="•"/>
              <a:defRPr/>
            </a:pPr>
            <a:r>
              <a:rPr lang="fi-FI" dirty="0" smtClean="0"/>
              <a:t>SIMPLICITY</a:t>
            </a:r>
          </a:p>
          <a:p>
            <a:pPr marL="914400" lvl="1" indent="-514350" fontAlgn="auto">
              <a:spcAft>
                <a:spcPts val="0"/>
              </a:spcAft>
              <a:buFont typeface="Arial" pitchFamily="34" charset="0"/>
              <a:buChar char="–"/>
              <a:defRPr/>
            </a:pPr>
            <a:r>
              <a:rPr lang="fi-FI" dirty="0" smtClean="0"/>
              <a:t>PROFOUND AND SIMPLE</a:t>
            </a:r>
          </a:p>
          <a:p>
            <a:pPr marL="514350" indent="-514350" fontAlgn="auto">
              <a:spcAft>
                <a:spcPts val="0"/>
              </a:spcAft>
              <a:buFont typeface="Arial" pitchFamily="34" charset="0"/>
              <a:buChar char="•"/>
              <a:defRPr/>
            </a:pPr>
            <a:r>
              <a:rPr lang="fi-FI" dirty="0" smtClean="0"/>
              <a:t>UNEXPECTEDNESS</a:t>
            </a:r>
          </a:p>
          <a:p>
            <a:pPr marL="914400" lvl="1" indent="-514350" fontAlgn="auto">
              <a:spcAft>
                <a:spcPts val="0"/>
              </a:spcAft>
              <a:buFont typeface="Arial" pitchFamily="34" charset="0"/>
              <a:buChar char="–"/>
              <a:defRPr/>
            </a:pPr>
            <a:r>
              <a:rPr lang="fi-FI" dirty="0" smtClean="0"/>
              <a:t>OPEN GAPS IN KNOWLEDGE – AND FILL THEM</a:t>
            </a:r>
          </a:p>
          <a:p>
            <a:pPr marL="514350" indent="-514350" fontAlgn="auto">
              <a:spcAft>
                <a:spcPts val="0"/>
              </a:spcAft>
              <a:buFont typeface="Arial" pitchFamily="34" charset="0"/>
              <a:buChar char="•"/>
              <a:defRPr/>
            </a:pPr>
            <a:r>
              <a:rPr lang="fi-FI" dirty="0" smtClean="0"/>
              <a:t>CONCRETENESS</a:t>
            </a:r>
          </a:p>
          <a:p>
            <a:pPr marL="914400" lvl="1" indent="-514350" fontAlgn="auto">
              <a:spcAft>
                <a:spcPts val="0"/>
              </a:spcAft>
              <a:buFont typeface="Arial" pitchFamily="34" charset="0"/>
              <a:buChar char="–"/>
              <a:defRPr/>
            </a:pPr>
            <a:r>
              <a:rPr lang="fi-FI" dirty="0" smtClean="0"/>
              <a:t>EXPLAIN IN TERMS OF HUMAN ACTION SO THAT THE STORY MEANS THE SAME TO EVERYONE</a:t>
            </a:r>
          </a:p>
          <a:p>
            <a:pPr marL="514350" indent="-514350" fontAlgn="auto">
              <a:spcAft>
                <a:spcPts val="0"/>
              </a:spcAft>
              <a:buFont typeface="Arial" pitchFamily="34" charset="0"/>
              <a:buChar char="•"/>
              <a:defRPr/>
            </a:pPr>
            <a:r>
              <a:rPr lang="fi-FI" dirty="0" smtClean="0"/>
              <a:t>CREDIBILITY</a:t>
            </a:r>
          </a:p>
          <a:p>
            <a:pPr marL="914400" lvl="1" indent="-514350" fontAlgn="auto">
              <a:spcAft>
                <a:spcPts val="0"/>
              </a:spcAft>
              <a:buFont typeface="Arial" pitchFamily="34" charset="0"/>
              <a:buChar char="–"/>
              <a:defRPr/>
            </a:pPr>
            <a:r>
              <a:rPr lang="fi-FI" dirty="0" smtClean="0"/>
              <a:t>NUMBERS AND STATISTICS ARE NATURALLY SUSPECT</a:t>
            </a:r>
          </a:p>
          <a:p>
            <a:pPr marL="514350" indent="-514350" fontAlgn="auto">
              <a:spcAft>
                <a:spcPts val="0"/>
              </a:spcAft>
              <a:buFont typeface="Arial" pitchFamily="34" charset="0"/>
              <a:buChar char="•"/>
              <a:defRPr/>
            </a:pPr>
            <a:r>
              <a:rPr lang="fi-FI" dirty="0" smtClean="0"/>
              <a:t>EMOTIONS</a:t>
            </a:r>
          </a:p>
          <a:p>
            <a:pPr marL="914400" lvl="1" indent="-514350" fontAlgn="auto">
              <a:spcAft>
                <a:spcPts val="0"/>
              </a:spcAft>
              <a:buFont typeface="Arial" pitchFamily="34" charset="0"/>
              <a:buChar char="–"/>
              <a:defRPr/>
            </a:pPr>
            <a:r>
              <a:rPr lang="fi-FI" dirty="0" smtClean="0"/>
              <a:t>CREATE FEELINGS</a:t>
            </a:r>
          </a:p>
          <a:p>
            <a:pPr marL="514350" indent="-514350" fontAlgn="auto">
              <a:spcAft>
                <a:spcPts val="0"/>
              </a:spcAft>
              <a:buFont typeface="Arial" pitchFamily="34" charset="0"/>
              <a:buChar char="•"/>
              <a:defRPr/>
            </a:pPr>
            <a:r>
              <a:rPr lang="fi-FI" dirty="0" smtClean="0"/>
              <a:t>STORIES</a:t>
            </a:r>
          </a:p>
          <a:p>
            <a:pPr marL="914400" lvl="1" indent="-514350" fontAlgn="auto">
              <a:spcAft>
                <a:spcPts val="0"/>
              </a:spcAft>
              <a:buFont typeface="Arial" pitchFamily="34" charset="0"/>
              <a:buChar char="–"/>
              <a:defRPr/>
            </a:pPr>
            <a:r>
              <a:rPr lang="fi-FI" dirty="0" smtClean="0"/>
              <a:t>ARE MENTAL FLIGHT SIMULATORS</a:t>
            </a:r>
            <a:endParaRPr lang="en-GB" dirty="0"/>
          </a:p>
        </p:txBody>
      </p:sp>
    </p:spTree>
    <p:extLst>
      <p:ext uri="{BB962C8B-B14F-4D97-AF65-F5344CB8AC3E}">
        <p14:creationId xmlns:p14="http://schemas.microsoft.com/office/powerpoint/2010/main" val="19114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i-FI" smtClean="0"/>
              <a:t>Sticky</a:t>
            </a:r>
            <a:endParaRPr lang="en-GB"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fi-FI" dirty="0" smtClean="0"/>
              <a:t>Assessing how much of the message was received and understood</a:t>
            </a:r>
          </a:p>
          <a:p>
            <a:pPr lvl="1" fontAlgn="auto">
              <a:spcAft>
                <a:spcPts val="0"/>
              </a:spcAft>
              <a:buFont typeface="Arial" pitchFamily="34" charset="0"/>
              <a:buChar char="–"/>
              <a:defRPr/>
            </a:pPr>
            <a:r>
              <a:rPr lang="fi-FI" dirty="0" smtClean="0"/>
              <a:t>Example: music tapping (120 songs)</a:t>
            </a:r>
          </a:p>
          <a:p>
            <a:pPr lvl="1" fontAlgn="auto">
              <a:spcAft>
                <a:spcPts val="0"/>
              </a:spcAft>
              <a:buFont typeface="Arial" pitchFamily="34" charset="0"/>
              <a:buChar char="–"/>
              <a:defRPr/>
            </a:pPr>
            <a:r>
              <a:rPr lang="fi-FI" dirty="0" smtClean="0"/>
              <a:t> impossible to imagine </a:t>
            </a:r>
            <a:r>
              <a:rPr lang="fi-FI" i="1" dirty="0" smtClean="0"/>
              <a:t>not knowing</a:t>
            </a:r>
            <a:r>
              <a:rPr lang="fi-FI" dirty="0" smtClean="0"/>
              <a:t> = </a:t>
            </a:r>
            <a:r>
              <a:rPr lang="fi-FI" b="1" dirty="0" smtClean="0"/>
              <a:t>Curse of Knowledge	</a:t>
            </a:r>
          </a:p>
          <a:p>
            <a:pPr fontAlgn="auto">
              <a:spcAft>
                <a:spcPts val="0"/>
              </a:spcAft>
              <a:buFont typeface="Arial" pitchFamily="34" charset="0"/>
              <a:buChar char="•"/>
              <a:defRPr/>
            </a:pPr>
            <a:r>
              <a:rPr lang="fi-FI" dirty="0" smtClean="0"/>
              <a:t>Find the </a:t>
            </a:r>
            <a:r>
              <a:rPr lang="fi-FI" b="1" dirty="0" smtClean="0"/>
              <a:t>CORE	</a:t>
            </a:r>
            <a:endParaRPr lang="fi-FI" dirty="0" smtClean="0"/>
          </a:p>
          <a:p>
            <a:pPr lvl="1" fontAlgn="auto">
              <a:spcAft>
                <a:spcPts val="0"/>
              </a:spcAft>
              <a:buFont typeface="Arial" pitchFamily="34" charset="0"/>
              <a:buChar char="–"/>
              <a:defRPr/>
            </a:pPr>
            <a:r>
              <a:rPr lang="fi-FI" dirty="0" smtClean="0"/>
              <a:t>If you say three things you say nothing</a:t>
            </a:r>
            <a:endParaRPr lang="fi-FI" b="1" dirty="0" smtClean="0"/>
          </a:p>
          <a:p>
            <a:pPr lvl="1" fontAlgn="auto">
              <a:spcAft>
                <a:spcPts val="0"/>
              </a:spcAft>
              <a:buFont typeface="Arial" pitchFamily="34" charset="0"/>
              <a:buChar char="–"/>
              <a:defRPr/>
            </a:pPr>
            <a:r>
              <a:rPr lang="fi-FI" dirty="0" smtClean="0"/>
              <a:t>save customers from decision paralysis (Angst)</a:t>
            </a:r>
          </a:p>
          <a:p>
            <a:pPr lvl="1" fontAlgn="auto">
              <a:spcAft>
                <a:spcPts val="0"/>
              </a:spcAft>
              <a:buFont typeface="Arial" pitchFamily="34" charset="0"/>
              <a:buChar char="–"/>
              <a:defRPr/>
            </a:pPr>
            <a:r>
              <a:rPr lang="fi-FI" dirty="0" smtClean="0"/>
              <a:t>Keep it very </a:t>
            </a:r>
            <a:r>
              <a:rPr lang="fi-FI" b="1" dirty="0" smtClean="0"/>
              <a:t>simple</a:t>
            </a:r>
            <a:r>
              <a:rPr lang="fi-FI" dirty="0" smtClean="0"/>
              <a:t> (a bird in the hand...) = short sentences drawn from long experience</a:t>
            </a:r>
          </a:p>
          <a:p>
            <a:pPr lvl="1" fontAlgn="auto">
              <a:spcAft>
                <a:spcPts val="0"/>
              </a:spcAft>
              <a:buFont typeface="Arial" pitchFamily="34" charset="0"/>
              <a:buChar char="–"/>
              <a:defRPr/>
            </a:pPr>
            <a:r>
              <a:rPr lang="fi-FI" dirty="0" smtClean="0"/>
              <a:t>Avoid </a:t>
            </a:r>
            <a:r>
              <a:rPr lang="fi-FI" b="1" i="1" dirty="0" smtClean="0"/>
              <a:t>feature creep </a:t>
            </a:r>
            <a:r>
              <a:rPr lang="fi-FI" i="1" dirty="0" smtClean="0"/>
              <a:t>(VCR)</a:t>
            </a:r>
          </a:p>
          <a:p>
            <a:pPr fontAlgn="auto">
              <a:spcAft>
                <a:spcPts val="0"/>
              </a:spcAft>
              <a:buFont typeface="Arial" pitchFamily="34" charset="0"/>
              <a:buChar char="•"/>
              <a:defRPr/>
            </a:pPr>
            <a:r>
              <a:rPr lang="fi-FI" dirty="0" smtClean="0"/>
              <a:t>And </a:t>
            </a:r>
            <a:r>
              <a:rPr lang="fi-FI" b="1" dirty="0" smtClean="0"/>
              <a:t>SHARE</a:t>
            </a:r>
            <a:r>
              <a:rPr lang="fi-FI" dirty="0" smtClean="0"/>
              <a:t> it</a:t>
            </a:r>
          </a:p>
          <a:p>
            <a:pPr lvl="1" fontAlgn="auto">
              <a:spcAft>
                <a:spcPts val="0"/>
              </a:spcAft>
              <a:buFont typeface="Arial" pitchFamily="34" charset="0"/>
              <a:buChar char="–"/>
              <a:defRPr/>
            </a:pPr>
            <a:r>
              <a:rPr lang="fi-FI" dirty="0" smtClean="0"/>
              <a:t>Names are important.....</a:t>
            </a:r>
          </a:p>
          <a:p>
            <a:pPr lvl="1" fontAlgn="auto">
              <a:spcAft>
                <a:spcPts val="0"/>
              </a:spcAft>
              <a:buFont typeface="Arial" pitchFamily="34" charset="0"/>
              <a:buChar char="–"/>
              <a:defRPr/>
            </a:pPr>
            <a:r>
              <a:rPr lang="fi-FI" dirty="0" smtClean="0"/>
              <a:t>Share with the staff, too</a:t>
            </a:r>
            <a:r>
              <a:rPr lang="fi-FI" b="1" dirty="0" smtClean="0"/>
              <a:t>																															</a:t>
            </a:r>
            <a:endParaRPr lang="en-GB" dirty="0"/>
          </a:p>
        </p:txBody>
      </p:sp>
      <p:sp>
        <p:nvSpPr>
          <p:cNvPr id="4" name="Date Placeholder 3"/>
          <p:cNvSpPr>
            <a:spLocks noGrp="1"/>
          </p:cNvSpPr>
          <p:nvPr>
            <p:ph type="dt" sz="quarter" idx="10"/>
          </p:nvPr>
        </p:nvSpPr>
        <p:spPr/>
        <p:txBody>
          <a:bodyPr/>
          <a:lstStyle/>
          <a:p>
            <a:pPr>
              <a:defRPr/>
            </a:pPr>
            <a:fld id="{D9695A17-DB32-B24F-89E3-93B62148382F}" type="datetime1">
              <a:rPr lang="en-US" smtClean="0"/>
              <a:pPr>
                <a:defRPr/>
              </a:pPr>
              <a:t>8/26/2011</a:t>
            </a:fld>
            <a:endParaRPr lang="en-GB"/>
          </a:p>
        </p:txBody>
      </p:sp>
      <p:sp>
        <p:nvSpPr>
          <p:cNvPr id="5" name="Footer Placeholder 4"/>
          <p:cNvSpPr>
            <a:spLocks noGrp="1"/>
          </p:cNvSpPr>
          <p:nvPr>
            <p:ph type="ftr" sz="quarter" idx="11"/>
          </p:nvPr>
        </p:nvSpPr>
        <p:spPr/>
        <p:txBody>
          <a:bodyPr/>
          <a:lstStyle/>
          <a:p>
            <a:pPr>
              <a:defRPr/>
            </a:pPr>
            <a:r>
              <a:rPr lang="en-GB" smtClean="0"/>
              <a:t>YRS8 Antti Paasio II/2010</a:t>
            </a:r>
            <a:endParaRPr lang="en-GB"/>
          </a:p>
        </p:txBody>
      </p:sp>
      <p:sp>
        <p:nvSpPr>
          <p:cNvPr id="6" name="Slide Number Placeholder 5"/>
          <p:cNvSpPr>
            <a:spLocks noGrp="1"/>
          </p:cNvSpPr>
          <p:nvPr>
            <p:ph type="sldNum" sz="quarter" idx="12"/>
          </p:nvPr>
        </p:nvSpPr>
        <p:spPr/>
        <p:txBody>
          <a:bodyPr/>
          <a:lstStyle/>
          <a:p>
            <a:pPr>
              <a:defRPr/>
            </a:pPr>
            <a:fld id="{E7A366E1-9077-435A-8C92-1779CE7D0877}" type="slidenum">
              <a:rPr lang="en-GB"/>
              <a:pPr>
                <a:defRPr/>
              </a:pPr>
              <a:t>58</a:t>
            </a:fld>
            <a:endParaRPr lang="en-GB"/>
          </a:p>
        </p:txBody>
      </p:sp>
    </p:spTree>
    <p:extLst>
      <p:ext uri="{BB962C8B-B14F-4D97-AF65-F5344CB8AC3E}">
        <p14:creationId xmlns:p14="http://schemas.microsoft.com/office/powerpoint/2010/main" val="18880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4638"/>
            <a:ext cx="8578850" cy="1143000"/>
          </a:xfrm>
        </p:spPr>
        <p:txBody>
          <a:bodyPr>
            <a:normAutofit fontScale="90000"/>
          </a:bodyPr>
          <a:lstStyle/>
          <a:p>
            <a:r>
              <a:rPr lang="fi-FI" sz="4000"/>
              <a:t>12 innovations that shaped modern management (HBR Feb 2006, p.80)</a:t>
            </a:r>
            <a:endParaRPr lang="en-US" sz="4000"/>
          </a:p>
        </p:txBody>
      </p:sp>
      <p:sp>
        <p:nvSpPr>
          <p:cNvPr id="2053" name="Rectangle 5"/>
          <p:cNvSpPr>
            <a:spLocks noGrp="1" noChangeArrowheads="1"/>
          </p:cNvSpPr>
          <p:nvPr>
            <p:ph type="body" idx="1"/>
          </p:nvPr>
        </p:nvSpPr>
        <p:spPr/>
        <p:txBody>
          <a:bodyPr/>
          <a:lstStyle/>
          <a:p>
            <a:pPr marL="609600" indent="-609600">
              <a:lnSpc>
                <a:spcPct val="80000"/>
              </a:lnSpc>
              <a:buFontTx/>
              <a:buAutoNum type="arabicPeriod"/>
            </a:pPr>
            <a:r>
              <a:rPr lang="fi-FI" sz="1800"/>
              <a:t>Scientific management (time and motion studies)</a:t>
            </a:r>
          </a:p>
          <a:p>
            <a:pPr marL="609600" indent="-609600">
              <a:lnSpc>
                <a:spcPct val="80000"/>
              </a:lnSpc>
              <a:buFontTx/>
              <a:buAutoNum type="arabicPeriod"/>
            </a:pPr>
            <a:r>
              <a:rPr lang="fi-FI" sz="1800"/>
              <a:t>Cost accounting and variance analysis</a:t>
            </a:r>
          </a:p>
          <a:p>
            <a:pPr marL="609600" indent="-609600">
              <a:lnSpc>
                <a:spcPct val="80000"/>
              </a:lnSpc>
              <a:buFontTx/>
              <a:buAutoNum type="arabicPeriod"/>
            </a:pPr>
            <a:r>
              <a:rPr lang="fi-FI" sz="1800"/>
              <a:t>The commercial research laboratory (the industrialisation of science)</a:t>
            </a:r>
          </a:p>
          <a:p>
            <a:pPr marL="609600" indent="-609600">
              <a:lnSpc>
                <a:spcPct val="80000"/>
              </a:lnSpc>
              <a:buFontTx/>
              <a:buAutoNum type="arabicPeriod"/>
            </a:pPr>
            <a:r>
              <a:rPr lang="fi-FI" sz="1800"/>
              <a:t>ROI analysis and capital budgeting</a:t>
            </a:r>
          </a:p>
          <a:p>
            <a:pPr marL="609600" indent="-609600">
              <a:lnSpc>
                <a:spcPct val="80000"/>
              </a:lnSpc>
              <a:buFontTx/>
              <a:buAutoNum type="arabicPeriod"/>
            </a:pPr>
            <a:r>
              <a:rPr lang="fi-FI" sz="1800"/>
              <a:t>Brand management</a:t>
            </a:r>
          </a:p>
          <a:p>
            <a:pPr marL="609600" indent="-609600">
              <a:lnSpc>
                <a:spcPct val="80000"/>
              </a:lnSpc>
              <a:buFontTx/>
              <a:buAutoNum type="arabicPeriod"/>
            </a:pPr>
            <a:r>
              <a:rPr lang="fi-FI" sz="1800"/>
              <a:t>Large-scale project management</a:t>
            </a:r>
          </a:p>
          <a:p>
            <a:pPr marL="609600" indent="-609600">
              <a:lnSpc>
                <a:spcPct val="80000"/>
              </a:lnSpc>
              <a:buFontTx/>
              <a:buAutoNum type="arabicPeriod"/>
            </a:pPr>
            <a:r>
              <a:rPr lang="fi-FI" sz="1800"/>
              <a:t>Divisionalization</a:t>
            </a:r>
          </a:p>
          <a:p>
            <a:pPr marL="609600" indent="-609600">
              <a:lnSpc>
                <a:spcPct val="80000"/>
              </a:lnSpc>
              <a:buFontTx/>
              <a:buAutoNum type="arabicPeriod"/>
            </a:pPr>
            <a:r>
              <a:rPr lang="fi-FI" sz="1800"/>
              <a:t>Leadership development</a:t>
            </a:r>
          </a:p>
          <a:p>
            <a:pPr marL="609600" indent="-609600">
              <a:lnSpc>
                <a:spcPct val="80000"/>
              </a:lnSpc>
              <a:buFontTx/>
              <a:buAutoNum type="arabicPeriod"/>
            </a:pPr>
            <a:r>
              <a:rPr lang="fi-FI" sz="1800"/>
              <a:t>Industry consortia (multicompany collaborative structures)</a:t>
            </a:r>
          </a:p>
          <a:p>
            <a:pPr marL="609600" indent="-609600">
              <a:lnSpc>
                <a:spcPct val="80000"/>
              </a:lnSpc>
              <a:buFontTx/>
              <a:buAutoNum type="arabicPeriod"/>
            </a:pPr>
            <a:r>
              <a:rPr lang="fi-FI" sz="1800"/>
              <a:t>Radical decentralization (self-organization)</a:t>
            </a:r>
          </a:p>
          <a:p>
            <a:pPr marL="609600" indent="-609600">
              <a:lnSpc>
                <a:spcPct val="80000"/>
              </a:lnSpc>
              <a:buFontTx/>
              <a:buAutoNum type="arabicPeriod"/>
            </a:pPr>
            <a:r>
              <a:rPr lang="fi-FI" sz="1800"/>
              <a:t>Formalized strategic analysis</a:t>
            </a:r>
          </a:p>
          <a:p>
            <a:pPr marL="609600" indent="-609600">
              <a:lnSpc>
                <a:spcPct val="80000"/>
              </a:lnSpc>
              <a:buFontTx/>
              <a:buAutoNum type="arabicPeriod"/>
            </a:pPr>
            <a:r>
              <a:rPr lang="fi-FI" sz="1800"/>
              <a:t>Employee-driven problem solving</a:t>
            </a:r>
          </a:p>
          <a:p>
            <a:pPr marL="609600" indent="-609600">
              <a:lnSpc>
                <a:spcPct val="80000"/>
              </a:lnSpc>
              <a:buFontTx/>
              <a:buNone/>
            </a:pPr>
            <a:r>
              <a:rPr lang="fi-FI" sz="1800"/>
              <a:t>-----------------------------------</a:t>
            </a:r>
          </a:p>
          <a:p>
            <a:pPr marL="609600" indent="-609600">
              <a:lnSpc>
                <a:spcPct val="80000"/>
              </a:lnSpc>
            </a:pPr>
            <a:r>
              <a:rPr lang="fi-FI" sz="1800"/>
              <a:t>knowledge management</a:t>
            </a:r>
          </a:p>
          <a:p>
            <a:pPr marL="609600" indent="-609600">
              <a:lnSpc>
                <a:spcPct val="80000"/>
              </a:lnSpc>
            </a:pPr>
            <a:r>
              <a:rPr lang="fi-FI" sz="1800"/>
              <a:t>open source development</a:t>
            </a:r>
          </a:p>
          <a:p>
            <a:pPr marL="609600" indent="-609600">
              <a:lnSpc>
                <a:spcPct val="80000"/>
              </a:lnSpc>
            </a:pPr>
            <a:r>
              <a:rPr lang="fi-FI" sz="1800"/>
              <a:t>internal markets</a:t>
            </a:r>
            <a:endParaRPr lang="en-US" sz="1800"/>
          </a:p>
        </p:txBody>
      </p:sp>
    </p:spTree>
    <p:extLst>
      <p:ext uri="{BB962C8B-B14F-4D97-AF65-F5344CB8AC3E}">
        <p14:creationId xmlns:p14="http://schemas.microsoft.com/office/powerpoint/2010/main" val="212812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88640"/>
            <a:ext cx="8229600" cy="926976"/>
          </a:xfrm>
          <a:solidFill>
            <a:srgbClr val="FFFF00"/>
          </a:solidFill>
          <a:effectLst>
            <a:outerShdw blurRad="50800" dist="38100" dir="5400000" algn="t" rotWithShape="0">
              <a:prstClr val="black">
                <a:alpha val="40000"/>
              </a:prstClr>
            </a:outerShdw>
          </a:effectLst>
        </p:spPr>
        <p:txBody>
          <a:bodyPr>
            <a:normAutofit fontScale="90000"/>
          </a:bodyPr>
          <a:lstStyle/>
          <a:p>
            <a:r>
              <a:rPr lang="fi-FI" dirty="0" smtClean="0"/>
              <a:t>ENTREPRENEURSHIP Phenomenon BY </a:t>
            </a:r>
            <a:r>
              <a:rPr lang="fi-FI" sz="2400" dirty="0" smtClean="0"/>
              <a:t>Peter </a:t>
            </a:r>
            <a:r>
              <a:rPr lang="fi-FI" sz="2700" dirty="0" smtClean="0"/>
              <a:t>Drucker, </a:t>
            </a:r>
            <a:r>
              <a:rPr lang="fi-FI" sz="2700" i="1" dirty="0" smtClean="0"/>
              <a:t>Innovation and Entrepreneurship</a:t>
            </a:r>
            <a:r>
              <a:rPr lang="fi-FI" sz="2700" dirty="0" smtClean="0"/>
              <a:t> (1984)</a:t>
            </a:r>
            <a:endParaRPr lang="fi-FI" sz="2700" dirty="0"/>
          </a:p>
        </p:txBody>
      </p:sp>
      <p:sp>
        <p:nvSpPr>
          <p:cNvPr id="4" name="TextBox 3"/>
          <p:cNvSpPr txBox="1"/>
          <p:nvPr/>
        </p:nvSpPr>
        <p:spPr>
          <a:xfrm>
            <a:off x="539552" y="1135358"/>
            <a:ext cx="7992888" cy="5078313"/>
          </a:xfrm>
          <a:prstGeom prst="rect">
            <a:avLst/>
          </a:prstGeom>
          <a:noFill/>
        </p:spPr>
        <p:txBody>
          <a:bodyPr wrap="square" rtlCol="0">
            <a:spAutoFit/>
          </a:bodyPr>
          <a:lstStyle/>
          <a:p>
            <a:pPr marL="285750" indent="-285750">
              <a:buFont typeface="Arial" pitchFamily="34" charset="0"/>
              <a:buChar char="•"/>
            </a:pPr>
            <a:r>
              <a:rPr lang="fi-FI" sz="1600" dirty="0" smtClean="0"/>
              <a:t>Entrepreneurs are much more </a:t>
            </a:r>
            <a:r>
              <a:rPr lang="fi-FI" sz="1600" b="1" i="1" dirty="0" smtClean="0">
                <a:effectLst>
                  <a:outerShdw blurRad="38100" dist="38100" dir="2700000" algn="tl">
                    <a:srgbClr val="000000">
                      <a:alpha val="43137"/>
                    </a:srgbClr>
                  </a:outerShdw>
                </a:effectLst>
              </a:rPr>
              <a:t>sophisticated and versatile </a:t>
            </a:r>
            <a:r>
              <a:rPr lang="fi-FI" sz="1600" dirty="0" smtClean="0"/>
              <a:t>innovators than what statistics tell us (Schumpeter brought back to honour and glory!)</a:t>
            </a:r>
          </a:p>
          <a:p>
            <a:pPr marL="285750" indent="-285750">
              <a:buFont typeface="Arial" pitchFamily="34" charset="0"/>
              <a:buChar char="•"/>
            </a:pPr>
            <a:r>
              <a:rPr lang="fi-FI" sz="1600" dirty="0" smtClean="0"/>
              <a:t>Entrepreneurial management is one of the key innovations (see later HAMEL)</a:t>
            </a:r>
          </a:p>
          <a:p>
            <a:pPr marL="285750" indent="-285750">
              <a:buFont typeface="Arial" pitchFamily="34" charset="0"/>
              <a:buChar char="•"/>
            </a:pPr>
            <a:r>
              <a:rPr lang="fi-FI" dirty="0" smtClean="0"/>
              <a:t>Entrepreneurship is about </a:t>
            </a:r>
            <a:r>
              <a:rPr lang="fi-FI" b="1" dirty="0" smtClean="0"/>
              <a:t>NOT FOLLOWING</a:t>
            </a:r>
            <a:r>
              <a:rPr lang="fi-FI" dirty="0" smtClean="0"/>
              <a:t> the Kondratjeff cycle (bust-to-boom-to-bust...)</a:t>
            </a:r>
          </a:p>
          <a:p>
            <a:pPr marL="285750" indent="-285750">
              <a:buFont typeface="Arial" pitchFamily="34" charset="0"/>
              <a:buChar char="•"/>
            </a:pPr>
            <a:r>
              <a:rPr lang="fi-FI" sz="1600" dirty="0" smtClean="0"/>
              <a:t>Entrepreneurship is about innovation (= Opportunity recognition)</a:t>
            </a:r>
          </a:p>
          <a:p>
            <a:pPr marL="285750" indent="-285750">
              <a:buFont typeface="Arial" pitchFamily="34" charset="0"/>
              <a:buChar char="•"/>
            </a:pPr>
            <a:r>
              <a:rPr lang="fi-FI" sz="1600" dirty="0" smtClean="0"/>
              <a:t>Basic functions of the entrepreneur:</a:t>
            </a:r>
          </a:p>
          <a:p>
            <a:pPr marL="742950" lvl="1" indent="-285750">
              <a:buFont typeface="Arial" pitchFamily="34" charset="0"/>
              <a:buChar char="•"/>
            </a:pPr>
            <a:r>
              <a:rPr lang="fi-FI" sz="1600" dirty="0" smtClean="0"/>
              <a:t>A.Smith 1776: the humble servant of </a:t>
            </a:r>
            <a:r>
              <a:rPr lang="fi-FI" sz="1600" i="1" dirty="0" smtClean="0">
                <a:effectLst>
                  <a:outerShdw blurRad="38100" dist="38100" dir="2700000" algn="tl">
                    <a:srgbClr val="000000">
                      <a:alpha val="43137"/>
                    </a:srgbClr>
                  </a:outerShdw>
                </a:effectLst>
              </a:rPr>
              <a:t>the invisible hand</a:t>
            </a:r>
            <a:endParaRPr lang="fi-FI" sz="1600" dirty="0" smtClean="0"/>
          </a:p>
          <a:p>
            <a:pPr marL="1200150" lvl="2" indent="-285750">
              <a:buFont typeface="Arial" pitchFamily="34" charset="0"/>
              <a:buChar char="•"/>
            </a:pPr>
            <a:r>
              <a:rPr lang="fi-FI" sz="1600" dirty="0" smtClean="0"/>
              <a:t>Pareto optimality excludes real entrepreneurship and innovation</a:t>
            </a:r>
          </a:p>
          <a:p>
            <a:pPr marL="742950" lvl="1" indent="-285750">
              <a:buFont typeface="Arial" pitchFamily="34" charset="0"/>
              <a:buChar char="•"/>
            </a:pPr>
            <a:r>
              <a:rPr lang="fi-FI" sz="1600" dirty="0" smtClean="0"/>
              <a:t>J.Say (1800): ...shifts economic resources from lower productivity into higher productivity areas</a:t>
            </a:r>
          </a:p>
          <a:p>
            <a:pPr marL="742950" lvl="1" indent="-285750">
              <a:buFont typeface="Arial" pitchFamily="34" charset="0"/>
              <a:buChar char="•"/>
            </a:pPr>
            <a:r>
              <a:rPr lang="fi-FI" sz="1600" dirty="0" smtClean="0"/>
              <a:t>Knight (1921) Risk vs. uncertainty</a:t>
            </a:r>
          </a:p>
          <a:p>
            <a:pPr marL="742950" lvl="1" indent="-285750">
              <a:buFont typeface="Arial" pitchFamily="34" charset="0"/>
              <a:buChar char="•"/>
            </a:pPr>
            <a:r>
              <a:rPr lang="fi-FI" sz="1600" dirty="0" smtClean="0"/>
              <a:t>Robert Solow </a:t>
            </a:r>
            <a:r>
              <a:rPr lang="fi-FI" sz="1600" i="1" dirty="0" smtClean="0"/>
              <a:t>Economic Papers 1956&amp;1957</a:t>
            </a:r>
            <a:r>
              <a:rPr lang="fi-FI" sz="1600" dirty="0" smtClean="0"/>
              <a:t>: growth = physical capital + labour (unexplained = technological advance)</a:t>
            </a:r>
          </a:p>
          <a:p>
            <a:pPr marL="742950" lvl="1" indent="-285750">
              <a:buFont typeface="Arial" pitchFamily="34" charset="0"/>
              <a:buChar char="•"/>
            </a:pPr>
            <a:r>
              <a:rPr lang="fi-FI" sz="1600" dirty="0" smtClean="0"/>
              <a:t>Samuelson: Economics: no mention of entrepreneurship or SMEs!!!</a:t>
            </a:r>
          </a:p>
          <a:p>
            <a:pPr marL="742950" lvl="1" indent="-285750">
              <a:buFont typeface="Arial" pitchFamily="34" charset="0"/>
              <a:buChar char="•"/>
            </a:pPr>
            <a:r>
              <a:rPr lang="fi-FI" sz="1600" dirty="0" smtClean="0"/>
              <a:t>Hayek &amp; Keynes (1920s) &gt;&gt;&gt; Herbert Simon et.al (1963) Bounded rationality</a:t>
            </a:r>
          </a:p>
          <a:p>
            <a:pPr marL="742950" lvl="1" indent="-285750">
              <a:buFont typeface="Arial" pitchFamily="34" charset="0"/>
              <a:buChar char="•"/>
            </a:pPr>
            <a:r>
              <a:rPr lang="fi-FI" sz="1600" dirty="0" smtClean="0"/>
              <a:t>Starts-up, owns, and manages a company (but not all SMEs are </a:t>
            </a:r>
            <a:r>
              <a:rPr lang="fi-FI" sz="1600" i="1" dirty="0" smtClean="0">
                <a:effectLst>
                  <a:outerShdw blurRad="38100" dist="38100" dir="2700000" algn="tl">
                    <a:srgbClr val="000000">
                      <a:alpha val="43137"/>
                    </a:srgbClr>
                  </a:outerShdw>
                </a:effectLst>
              </a:rPr>
              <a:t>entrepreneurial</a:t>
            </a:r>
            <a:r>
              <a:rPr lang="fi-FI" sz="1600" dirty="0" smtClean="0"/>
              <a:t>), like McDonalds, UPS...</a:t>
            </a:r>
          </a:p>
          <a:p>
            <a:pPr marL="285750" indent="-285750">
              <a:buFont typeface="Arial" pitchFamily="34" charset="0"/>
              <a:buChar char="•"/>
            </a:pPr>
            <a:r>
              <a:rPr lang="fi-FI" sz="1600" dirty="0" smtClean="0"/>
              <a:t>Drucker requires an element of Schumpeterian disruption of an entrepreneur</a:t>
            </a:r>
          </a:p>
          <a:p>
            <a:pPr marL="742950" lvl="1" indent="-285750">
              <a:buFont typeface="Arial" pitchFamily="34" charset="0"/>
              <a:buChar char="•"/>
            </a:pPr>
            <a:r>
              <a:rPr lang="fi-FI" sz="1600" dirty="0" smtClean="0"/>
              <a:t>...</a:t>
            </a:r>
            <a:r>
              <a:rPr lang="fi-FI" sz="1600" dirty="0" smtClean="0">
                <a:effectLst>
                  <a:outerShdw blurRad="38100" dist="38100" dir="2700000" algn="tl">
                    <a:srgbClr val="000000">
                      <a:alpha val="43137"/>
                    </a:srgbClr>
                  </a:outerShdw>
                </a:effectLst>
              </a:rPr>
              <a:t>is not a personality trait</a:t>
            </a:r>
            <a:r>
              <a:rPr lang="fi-FI" sz="1600" dirty="0" smtClean="0"/>
              <a:t>!!! </a:t>
            </a:r>
            <a:endParaRPr lang="fi-FI" sz="1600" dirty="0"/>
          </a:p>
        </p:txBody>
      </p:sp>
    </p:spTree>
    <p:extLst>
      <p:ext uri="{BB962C8B-B14F-4D97-AF65-F5344CB8AC3E}">
        <p14:creationId xmlns:p14="http://schemas.microsoft.com/office/powerpoint/2010/main" val="1345100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76064"/>
          </a:xfrm>
        </p:spPr>
        <p:txBody>
          <a:bodyPr/>
          <a:lstStyle/>
          <a:p>
            <a:pPr algn="l"/>
            <a:r>
              <a:rPr lang="fi-FI" sz="2600" b="1" dirty="0" err="1" smtClean="0">
                <a:solidFill>
                  <a:srgbClr val="1F497D"/>
                </a:solidFill>
                <a:latin typeface="Arial"/>
                <a:cs typeface="Arial"/>
              </a:rPr>
              <a:t>Where</a:t>
            </a:r>
            <a:r>
              <a:rPr lang="fi-FI" sz="2600" b="1" dirty="0" smtClean="0">
                <a:solidFill>
                  <a:srgbClr val="1F497D"/>
                </a:solidFill>
                <a:latin typeface="Arial"/>
                <a:cs typeface="Arial"/>
              </a:rPr>
              <a:t> is the </a:t>
            </a:r>
            <a:r>
              <a:rPr lang="fi-FI" sz="2600" b="1" dirty="0" err="1" smtClean="0">
                <a:solidFill>
                  <a:srgbClr val="1F497D"/>
                </a:solidFill>
                <a:latin typeface="Arial"/>
                <a:cs typeface="Arial"/>
              </a:rPr>
              <a:t>Clue</a:t>
            </a:r>
            <a:r>
              <a:rPr lang="fi-FI" sz="2600" b="1" dirty="0" smtClean="0">
                <a:solidFill>
                  <a:srgbClr val="1F497D"/>
                </a:solidFill>
                <a:latin typeface="Arial"/>
                <a:cs typeface="Arial"/>
              </a:rPr>
              <a:t>?</a:t>
            </a:r>
            <a:endParaRPr lang="fi-FI" sz="2600" b="1" dirty="0">
              <a:solidFill>
                <a:srgbClr val="1F497D"/>
              </a:solidFill>
              <a:latin typeface="Arial"/>
              <a:cs typeface="Arial"/>
            </a:endParaRPr>
          </a:p>
        </p:txBody>
      </p:sp>
      <p:sp>
        <p:nvSpPr>
          <p:cNvPr id="4" name="TextBox 3"/>
          <p:cNvSpPr txBox="1"/>
          <p:nvPr/>
        </p:nvSpPr>
        <p:spPr>
          <a:xfrm>
            <a:off x="35496" y="1484784"/>
            <a:ext cx="8981946" cy="1569660"/>
          </a:xfrm>
          <a:prstGeom prst="rect">
            <a:avLst/>
          </a:prstGeom>
          <a:noFill/>
        </p:spPr>
        <p:txBody>
          <a:bodyPr wrap="none" rtlCol="0">
            <a:spAutoFit/>
          </a:bodyPr>
          <a:lstStyle/>
          <a:p>
            <a:pPr marL="285750" indent="-285750">
              <a:buFont typeface="Arial" pitchFamily="34" charset="0"/>
              <a:buChar char="•"/>
            </a:pPr>
            <a:r>
              <a:rPr lang="fi-FI" sz="1600" dirty="0" smtClean="0"/>
              <a:t>INNOVATIONS ARE NOW WIDELY REGARDED AS </a:t>
            </a:r>
            <a:r>
              <a:rPr lang="fi-FI" sz="1600" i="1" dirty="0" smtClean="0">
                <a:effectLst>
                  <a:outerShdw blurRad="38100" dist="38100" dir="2700000" algn="tl">
                    <a:srgbClr val="000000">
                      <a:alpha val="43137"/>
                    </a:srgbClr>
                  </a:outerShdw>
                </a:effectLst>
              </a:rPr>
              <a:t>STORIES</a:t>
            </a:r>
            <a:endParaRPr lang="fi-FI" sz="1600" dirty="0" smtClean="0"/>
          </a:p>
          <a:p>
            <a:pPr marL="285750" indent="-285750">
              <a:buFont typeface="Arial" pitchFamily="34" charset="0"/>
              <a:buChar char="•"/>
            </a:pPr>
            <a:r>
              <a:rPr lang="fi-FI" sz="1600" dirty="0" smtClean="0">
                <a:effectLst>
                  <a:outerShdw blurRad="38100" dist="38100" dir="2700000" algn="tl">
                    <a:srgbClr val="000000">
                      <a:alpha val="43137"/>
                    </a:srgbClr>
                  </a:outerShdw>
                </a:effectLst>
              </a:rPr>
              <a:t>I</a:t>
            </a:r>
            <a:r>
              <a:rPr lang="fi-FI" sz="1600" dirty="0" smtClean="0"/>
              <a:t>NNOVATIONS ARE INCREASINGLY CARRIED OUT IN </a:t>
            </a:r>
            <a:r>
              <a:rPr lang="fi-FI" sz="1600" i="1" dirty="0" smtClean="0">
                <a:effectLst>
                  <a:outerShdw blurRad="38100" dist="38100" dir="2700000" algn="tl">
                    <a:srgbClr val="000000">
                      <a:alpha val="43137"/>
                    </a:srgbClr>
                  </a:outerShdw>
                </a:effectLst>
              </a:rPr>
              <a:t>NETWORKS</a:t>
            </a:r>
            <a:r>
              <a:rPr lang="fi-FI" sz="1600" dirty="0" smtClean="0"/>
              <a:t> = </a:t>
            </a:r>
            <a:r>
              <a:rPr lang="fi-FI" sz="1600" b="1" dirty="0" smtClean="0">
                <a:solidFill>
                  <a:srgbClr val="FF0000"/>
                </a:solidFill>
                <a:effectLst>
                  <a:outerShdw blurRad="38100" dist="38100" dir="2700000" algn="tl">
                    <a:srgbClr val="000000">
                      <a:alpha val="43137"/>
                    </a:srgbClr>
                  </a:outerShdw>
                </a:effectLst>
              </a:rPr>
              <a:t>OPEN INNOVATION</a:t>
            </a:r>
          </a:p>
          <a:p>
            <a:pPr marL="285750" indent="-285750">
              <a:buFont typeface="Arial" pitchFamily="34" charset="0"/>
              <a:buChar char="•"/>
            </a:pPr>
            <a:r>
              <a:rPr lang="fi-FI" sz="1600" dirty="0" smtClean="0"/>
              <a:t>CUSTOMERS ARE NO LONGER JUST TARGETS, THEY ARE PART OF THE PRODUCT</a:t>
            </a:r>
          </a:p>
          <a:p>
            <a:pPr marL="285750" indent="-285750">
              <a:buFont typeface="Arial" pitchFamily="34" charset="0"/>
              <a:buChar char="•"/>
            </a:pPr>
            <a:r>
              <a:rPr lang="fi-FI" sz="1600" b="1" i="1" dirty="0" smtClean="0">
                <a:effectLst>
                  <a:outerShdw blurRad="38100" dist="38100" dir="2700000" algn="tl">
                    <a:srgbClr val="000000">
                      <a:alpha val="43137"/>
                    </a:srgbClr>
                  </a:outerShdw>
                </a:effectLst>
              </a:rPr>
              <a:t>BUSINESS MODEL INNOVATIONS</a:t>
            </a:r>
            <a:r>
              <a:rPr lang="fi-FI" sz="1600" dirty="0" smtClean="0"/>
              <a:t> ARE PROBABLY THE STRONGEST MOVERS</a:t>
            </a:r>
          </a:p>
          <a:p>
            <a:pPr marL="742950" lvl="1" indent="-285750">
              <a:buFont typeface="Arial" pitchFamily="34" charset="0"/>
              <a:buChar char="•"/>
            </a:pPr>
            <a:r>
              <a:rPr lang="fi-FI" sz="1600" b="1" i="1" dirty="0" smtClean="0">
                <a:effectLst>
                  <a:outerShdw blurRad="38100" dist="38100" dir="2700000" algn="tl">
                    <a:srgbClr val="000000">
                      <a:alpha val="43137"/>
                    </a:srgbClr>
                  </a:outerShdw>
                </a:effectLst>
              </a:rPr>
              <a:t>FREE OFFERS</a:t>
            </a:r>
            <a:r>
              <a:rPr lang="fi-FI" sz="1600" dirty="0" smtClean="0"/>
              <a:t>: SKYPE, GOOGLE, FACEBOOK, SOME AIRLINES</a:t>
            </a:r>
          </a:p>
          <a:p>
            <a:pPr marL="742950" lvl="1" indent="-285750">
              <a:buFont typeface="Arial" pitchFamily="34" charset="0"/>
              <a:buChar char="•"/>
            </a:pPr>
            <a:r>
              <a:rPr lang="fi-FI" sz="1600" dirty="0" smtClean="0"/>
              <a:t>BUSINESS MODELS ARE POORLY HANDLED IN LITERATURE</a:t>
            </a:r>
            <a:endParaRPr lang="fi-FI" sz="1600" dirty="0"/>
          </a:p>
        </p:txBody>
      </p:sp>
      <p:pic>
        <p:nvPicPr>
          <p:cNvPr id="1026" name="Picture 2" descr="C:\Users\apaasio\AppData\Local\Microsoft\Windows\Temporary Internet Files\Content.Outlook\MBO20K44\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59833"/>
            <a:ext cx="162306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971600" y="3861048"/>
            <a:ext cx="4680520"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36096" y="4653136"/>
            <a:ext cx="3707365" cy="584776"/>
          </a:xfrm>
          <a:prstGeom prst="rect">
            <a:avLst/>
          </a:prstGeom>
          <a:noFill/>
        </p:spPr>
        <p:txBody>
          <a:bodyPr wrap="none" rtlCol="0">
            <a:spAutoFit/>
          </a:bodyPr>
          <a:lstStyle/>
          <a:p>
            <a:r>
              <a:rPr lang="fi-FI" sz="1600" dirty="0" smtClean="0"/>
              <a:t>THOUSANDS OF ENTREPRENEURS</a:t>
            </a:r>
          </a:p>
          <a:p>
            <a:r>
              <a:rPr lang="fi-FI" sz="1600" dirty="0" smtClean="0"/>
              <a:t>IMMEDIATELY SELLING GLOBALLY</a:t>
            </a:r>
            <a:endParaRPr lang="fi-FI" sz="1600" dirty="0"/>
          </a:p>
        </p:txBody>
      </p:sp>
      <p:cxnSp>
        <p:nvCxnSpPr>
          <p:cNvPr id="9" name="Straight Arrow Connector 8"/>
          <p:cNvCxnSpPr/>
          <p:nvPr/>
        </p:nvCxnSpPr>
        <p:spPr>
          <a:xfrm flipH="1" flipV="1">
            <a:off x="1013461" y="5135880"/>
            <a:ext cx="4678679" cy="552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52120" y="5517232"/>
            <a:ext cx="2831801" cy="369332"/>
          </a:xfrm>
          <a:prstGeom prst="rect">
            <a:avLst/>
          </a:prstGeom>
          <a:noFill/>
        </p:spPr>
        <p:txBody>
          <a:bodyPr wrap="none" rtlCol="0">
            <a:spAutoFit/>
          </a:bodyPr>
          <a:lstStyle/>
          <a:p>
            <a:r>
              <a:rPr lang="fi-FI" dirty="0" smtClean="0"/>
              <a:t>ANGRY BIRDS (ROVIO, FIN!!)</a:t>
            </a:r>
            <a:endParaRPr lang="fi-FI" dirty="0"/>
          </a:p>
        </p:txBody>
      </p:sp>
    </p:spTree>
    <p:extLst>
      <p:ext uri="{BB962C8B-B14F-4D97-AF65-F5344CB8AC3E}">
        <p14:creationId xmlns:p14="http://schemas.microsoft.com/office/powerpoint/2010/main" val="2122763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a:t>Early predecessors, technology-driven</a:t>
            </a:r>
          </a:p>
        </p:txBody>
      </p:sp>
      <p:sp>
        <p:nvSpPr>
          <p:cNvPr id="3" name="Content Placeholder 2"/>
          <p:cNvSpPr>
            <a:spLocks noGrp="1"/>
          </p:cNvSpPr>
          <p:nvPr>
            <p:ph idx="1"/>
          </p:nvPr>
        </p:nvSpPr>
        <p:spPr/>
        <p:txBody>
          <a:bodyPr>
            <a:normAutofit/>
          </a:bodyPr>
          <a:lstStyle/>
          <a:p>
            <a:pPr>
              <a:lnSpc>
                <a:spcPct val="80000"/>
              </a:lnSpc>
            </a:pPr>
            <a:r>
              <a:rPr lang="fi-FI" sz="2200"/>
              <a:t>Bellamy (1888) </a:t>
            </a:r>
            <a:r>
              <a:rPr lang="fi-FI" sz="2200" i="1">
                <a:solidFill>
                  <a:srgbClr val="FF0000"/>
                </a:solidFill>
              </a:rPr>
              <a:t>Looking Backward </a:t>
            </a:r>
            <a:r>
              <a:rPr lang="fi-FI" sz="2200"/>
              <a:t>(about a city in the year 2000; </a:t>
            </a:r>
            <a:r>
              <a:rPr lang="fi-FI" sz="2200" i="1"/>
              <a:t>music-telephone</a:t>
            </a:r>
            <a:r>
              <a:rPr lang="fi-FI" sz="2200"/>
              <a:t>)</a:t>
            </a:r>
          </a:p>
          <a:p>
            <a:pPr>
              <a:lnSpc>
                <a:spcPct val="80000"/>
              </a:lnSpc>
            </a:pPr>
            <a:r>
              <a:rPr lang="fi-FI" sz="2200"/>
              <a:t>H.G.Wells (1895) </a:t>
            </a:r>
            <a:r>
              <a:rPr lang="fi-FI" sz="2200" i="1">
                <a:solidFill>
                  <a:srgbClr val="FF0000"/>
                </a:solidFill>
              </a:rPr>
              <a:t>The Time Machine </a:t>
            </a:r>
            <a:r>
              <a:rPr lang="fi-FI" sz="2200" i="1"/>
              <a:t>(</a:t>
            </a:r>
            <a:r>
              <a:rPr lang="fi-FI" sz="2200"/>
              <a:t>about</a:t>
            </a:r>
            <a:r>
              <a:rPr lang="fi-FI" sz="2200" i="1"/>
              <a:t> time </a:t>
            </a:r>
            <a:r>
              <a:rPr lang="fi-FI" sz="2200"/>
              <a:t>being the converging fourth dimension moving people back and forth) (parallel to today’s virtual world?)</a:t>
            </a:r>
          </a:p>
          <a:p>
            <a:pPr>
              <a:lnSpc>
                <a:spcPct val="80000"/>
              </a:lnSpc>
            </a:pPr>
            <a:r>
              <a:rPr lang="fi-FI" sz="2200"/>
              <a:t>Orwell (1949) </a:t>
            </a:r>
            <a:r>
              <a:rPr lang="fi-FI" sz="2200" i="1">
                <a:solidFill>
                  <a:srgbClr val="FF0000"/>
                </a:solidFill>
              </a:rPr>
              <a:t>Nineteen Eighty-Four</a:t>
            </a:r>
            <a:r>
              <a:rPr lang="fi-FI" sz="2200" i="1"/>
              <a:t> </a:t>
            </a:r>
            <a:r>
              <a:rPr lang="fi-FI" sz="2200"/>
              <a:t>(ubiquitous control and communication technology)</a:t>
            </a:r>
          </a:p>
          <a:p>
            <a:pPr>
              <a:lnSpc>
                <a:spcPct val="80000"/>
              </a:lnSpc>
            </a:pPr>
            <a:r>
              <a:rPr lang="fi-FI" sz="2200"/>
              <a:t>Kubrick (1968) </a:t>
            </a:r>
            <a:r>
              <a:rPr lang="fi-FI" sz="2200" i="1">
                <a:solidFill>
                  <a:srgbClr val="FF0000"/>
                </a:solidFill>
              </a:rPr>
              <a:t>2001: A Space Odyssey</a:t>
            </a:r>
            <a:r>
              <a:rPr lang="fi-FI" sz="2200">
                <a:solidFill>
                  <a:srgbClr val="FF0000"/>
                </a:solidFill>
              </a:rPr>
              <a:t> </a:t>
            </a:r>
            <a:r>
              <a:rPr lang="fi-FI" sz="2200"/>
              <a:t>(HAL the supercomputer, with even feelings; artificial intelligence)</a:t>
            </a:r>
          </a:p>
          <a:p>
            <a:pPr>
              <a:lnSpc>
                <a:spcPct val="80000"/>
              </a:lnSpc>
            </a:pPr>
            <a:r>
              <a:rPr lang="fi-FI" sz="2200" i="1"/>
              <a:t>Technotopia</a:t>
            </a:r>
            <a:r>
              <a:rPr lang="fi-FI" sz="2200"/>
              <a:t> = utopian ideas + tech development (</a:t>
            </a:r>
            <a:r>
              <a:rPr lang="fi-FI" sz="2200" i="1"/>
              <a:t>Leonardo</a:t>
            </a:r>
            <a:r>
              <a:rPr lang="fi-FI" sz="2200"/>
              <a:t> was a </a:t>
            </a:r>
            <a:r>
              <a:rPr lang="fi-FI" sz="2200" i="1"/>
              <a:t>technotopian)</a:t>
            </a:r>
          </a:p>
          <a:p>
            <a:pPr>
              <a:lnSpc>
                <a:spcPct val="80000"/>
              </a:lnSpc>
            </a:pPr>
            <a:r>
              <a:rPr lang="fi-FI" sz="2200"/>
              <a:t>Barber (1984) ”</a:t>
            </a:r>
            <a:r>
              <a:rPr lang="fi-FI" sz="2200" i="1"/>
              <a:t>The capabilities of new technology can be used to strengthen civic education, guarantee equal access to information, and tie individuals and institutions into networks that will make real participatory discussion and debate possible across great distances”</a:t>
            </a:r>
            <a:endParaRPr lang="fi-FI" sz="2200"/>
          </a:p>
        </p:txBody>
      </p:sp>
      <p:sp>
        <p:nvSpPr>
          <p:cNvPr id="4" name="Footer Placeholder 3"/>
          <p:cNvSpPr>
            <a:spLocks noGrp="1"/>
          </p:cNvSpPr>
          <p:nvPr>
            <p:ph type="ftr" sz="quarter" idx="11"/>
          </p:nvPr>
        </p:nvSpPr>
        <p:spPr/>
        <p:txBody>
          <a:bodyPr/>
          <a:lstStyle/>
          <a:p>
            <a:r>
              <a:rPr lang="en-GB"/>
              <a:t>YRS8  APaasio  I2008</a:t>
            </a:r>
          </a:p>
        </p:txBody>
      </p:sp>
    </p:spTree>
    <p:extLst>
      <p:ext uri="{BB962C8B-B14F-4D97-AF65-F5344CB8AC3E}">
        <p14:creationId xmlns:p14="http://schemas.microsoft.com/office/powerpoint/2010/main" val="139213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fi-FI" dirty="0" smtClean="0"/>
              <a:t>Back to basics: the 4 disciplines of innovation (Carlson &amp; Wilmot)</a:t>
            </a:r>
            <a:endParaRPr lang="en-GB" dirty="0"/>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fi-FI" dirty="0" smtClean="0"/>
              <a:t>Create customer value, your only job</a:t>
            </a:r>
          </a:p>
          <a:p>
            <a:pPr lvl="1" fontAlgn="auto">
              <a:spcAft>
                <a:spcPts val="0"/>
              </a:spcAft>
              <a:buFont typeface="Arial" pitchFamily="34" charset="0"/>
              <a:buChar char="–"/>
              <a:defRPr/>
            </a:pPr>
            <a:r>
              <a:rPr lang="fi-FI" dirty="0" smtClean="0"/>
              <a:t>Work on needs, </a:t>
            </a:r>
            <a:r>
              <a:rPr lang="fi-FI" i="1" dirty="0" smtClean="0"/>
              <a:t>every business is a stage</a:t>
            </a:r>
          </a:p>
          <a:p>
            <a:pPr lvl="2" fontAlgn="auto">
              <a:spcAft>
                <a:spcPts val="0"/>
              </a:spcAft>
              <a:buFont typeface="Arial" pitchFamily="34" charset="0"/>
              <a:buChar char="•"/>
              <a:defRPr/>
            </a:pPr>
            <a:r>
              <a:rPr lang="fi-FI" i="1" dirty="0" smtClean="0"/>
              <a:t>Acting is takind deliberate steps to connect with an audience</a:t>
            </a:r>
            <a:endParaRPr lang="fi-FI" dirty="0" smtClean="0"/>
          </a:p>
          <a:p>
            <a:pPr fontAlgn="auto">
              <a:spcAft>
                <a:spcPts val="0"/>
              </a:spcAft>
              <a:buFont typeface="Arial" pitchFamily="34" charset="0"/>
              <a:buChar char="•"/>
              <a:defRPr/>
            </a:pPr>
            <a:r>
              <a:rPr lang="fi-FI" dirty="0" smtClean="0"/>
              <a:t>Empower value creation in your organisation</a:t>
            </a:r>
          </a:p>
          <a:p>
            <a:pPr lvl="1" fontAlgn="auto">
              <a:spcAft>
                <a:spcPts val="0"/>
              </a:spcAft>
              <a:buFont typeface="Arial" pitchFamily="34" charset="0"/>
              <a:buChar char="–"/>
              <a:defRPr/>
            </a:pPr>
            <a:r>
              <a:rPr lang="fi-FI" i="1" dirty="0" smtClean="0">
                <a:effectLst>
                  <a:outerShdw blurRad="38100" dist="38100" dir="2700000" algn="tl">
                    <a:srgbClr val="000000">
                      <a:alpha val="43137"/>
                    </a:srgbClr>
                  </a:outerShdw>
                </a:effectLst>
              </a:rPr>
              <a:t>Openness</a:t>
            </a:r>
            <a:r>
              <a:rPr lang="fi-FI" dirty="0" smtClean="0"/>
              <a:t> everywhere (LINUX, various web-based media solutions)</a:t>
            </a:r>
          </a:p>
          <a:p>
            <a:pPr lvl="1" fontAlgn="auto">
              <a:spcAft>
                <a:spcPts val="0"/>
              </a:spcAft>
              <a:buFont typeface="Arial" pitchFamily="34" charset="0"/>
              <a:buChar char="–"/>
              <a:defRPr/>
            </a:pPr>
            <a:r>
              <a:rPr lang="fi-FI" dirty="0" smtClean="0"/>
              <a:t>The better we get, the better we get at getting better</a:t>
            </a:r>
          </a:p>
          <a:p>
            <a:pPr lvl="1" fontAlgn="auto">
              <a:spcAft>
                <a:spcPts val="0"/>
              </a:spcAft>
              <a:buFont typeface="Arial" pitchFamily="34" charset="0"/>
              <a:buChar char="–"/>
              <a:defRPr/>
            </a:pPr>
            <a:r>
              <a:rPr lang="fi-FI" dirty="0" smtClean="0"/>
              <a:t>Create intrapreneurship (is this really possible, rewarding </a:t>
            </a:r>
            <a:r>
              <a:rPr lang="fi-FI" i="1" dirty="0" smtClean="0"/>
              <a:t>failure!!)</a:t>
            </a:r>
            <a:endParaRPr lang="fi-FI" dirty="0" smtClean="0"/>
          </a:p>
          <a:p>
            <a:pPr fontAlgn="auto">
              <a:spcAft>
                <a:spcPts val="0"/>
              </a:spcAft>
              <a:buFont typeface="Arial" pitchFamily="34" charset="0"/>
              <a:buChar char="•"/>
              <a:defRPr/>
            </a:pPr>
            <a:endParaRPr lang="en-GB" dirty="0"/>
          </a:p>
        </p:txBody>
      </p:sp>
      <p:sp>
        <p:nvSpPr>
          <p:cNvPr id="4" name="Date Placeholder 3"/>
          <p:cNvSpPr>
            <a:spLocks noGrp="1"/>
          </p:cNvSpPr>
          <p:nvPr>
            <p:ph type="dt" sz="quarter" idx="10"/>
          </p:nvPr>
        </p:nvSpPr>
        <p:spPr/>
        <p:txBody>
          <a:bodyPr/>
          <a:lstStyle/>
          <a:p>
            <a:pPr>
              <a:defRPr/>
            </a:pPr>
            <a:fld id="{E4F84BA3-668C-F044-BDAF-CF2A4ACCEAE9}" type="datetime1">
              <a:rPr lang="en-US" smtClean="0"/>
              <a:pPr>
                <a:defRPr/>
              </a:pPr>
              <a:t>8/26/2011</a:t>
            </a:fld>
            <a:endParaRPr lang="en-GB"/>
          </a:p>
        </p:txBody>
      </p:sp>
      <p:sp>
        <p:nvSpPr>
          <p:cNvPr id="5" name="Footer Placeholder 4"/>
          <p:cNvSpPr>
            <a:spLocks noGrp="1"/>
          </p:cNvSpPr>
          <p:nvPr>
            <p:ph type="ftr" sz="quarter" idx="11"/>
          </p:nvPr>
        </p:nvSpPr>
        <p:spPr/>
        <p:txBody>
          <a:bodyPr/>
          <a:lstStyle/>
          <a:p>
            <a:pPr>
              <a:defRPr/>
            </a:pPr>
            <a:r>
              <a:rPr lang="en-GB" dirty="0" smtClean="0"/>
              <a:t>YRS8 </a:t>
            </a:r>
            <a:r>
              <a:rPr lang="en-GB" dirty="0" err="1" smtClean="0"/>
              <a:t>Antti</a:t>
            </a:r>
            <a:r>
              <a:rPr lang="en-GB" dirty="0" smtClean="0"/>
              <a:t> </a:t>
            </a:r>
            <a:r>
              <a:rPr lang="en-GB" dirty="0" err="1" smtClean="0"/>
              <a:t>Paasio</a:t>
            </a:r>
            <a:r>
              <a:rPr lang="en-GB" dirty="0" smtClean="0"/>
              <a:t> II/2011</a:t>
            </a:r>
            <a:endParaRPr lang="en-GB" dirty="0"/>
          </a:p>
        </p:txBody>
      </p:sp>
      <p:sp>
        <p:nvSpPr>
          <p:cNvPr id="6" name="Slide Number Placeholder 5"/>
          <p:cNvSpPr>
            <a:spLocks noGrp="1"/>
          </p:cNvSpPr>
          <p:nvPr>
            <p:ph type="sldNum" sz="quarter" idx="12"/>
          </p:nvPr>
        </p:nvSpPr>
        <p:spPr/>
        <p:txBody>
          <a:bodyPr/>
          <a:lstStyle/>
          <a:p>
            <a:pPr>
              <a:defRPr/>
            </a:pPr>
            <a:fld id="{1A954344-3150-45AC-A3AE-6FDEA95138B6}" type="slidenum">
              <a:rPr lang="en-GB"/>
              <a:pPr>
                <a:defRPr/>
              </a:pPr>
              <a:t>62</a:t>
            </a:fld>
            <a:endParaRPr lang="en-GB"/>
          </a:p>
        </p:txBody>
      </p:sp>
      <p:sp>
        <p:nvSpPr>
          <p:cNvPr id="7" name="TextBox 6"/>
          <p:cNvSpPr txBox="1"/>
          <p:nvPr/>
        </p:nvSpPr>
        <p:spPr>
          <a:xfrm>
            <a:off x="838200" y="5943600"/>
            <a:ext cx="6593760" cy="369332"/>
          </a:xfrm>
          <a:prstGeom prst="rect">
            <a:avLst/>
          </a:prstGeom>
          <a:solidFill>
            <a:srgbClr val="D7E4BD"/>
          </a:solidFill>
          <a:scene3d>
            <a:camera prst="orthographicFront"/>
            <a:lightRig rig="threePt" dir="t"/>
          </a:scene3d>
          <a:sp3d>
            <a:bevelT w="101600" prst="riblet"/>
          </a:sp3d>
        </p:spPr>
        <p:txBody>
          <a:bodyPr wrap="none" rtlCol="0">
            <a:spAutoFit/>
          </a:bodyPr>
          <a:lstStyle/>
          <a:p>
            <a:r>
              <a:rPr lang="en-GB" dirty="0" smtClean="0"/>
              <a:t>Charles S. Jacobs: MANAGEMENT REWIRED, Portfolio/Penguin 2009)</a:t>
            </a:r>
            <a:endParaRPr lang="en-GB" dirty="0"/>
          </a:p>
        </p:txBody>
      </p:sp>
    </p:spTree>
    <p:extLst>
      <p:ext uri="{BB962C8B-B14F-4D97-AF65-F5344CB8AC3E}">
        <p14:creationId xmlns:p14="http://schemas.microsoft.com/office/powerpoint/2010/main" val="11620965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i-FI" smtClean="0"/>
              <a:t>and more...</a:t>
            </a:r>
            <a:endParaRPr lang="en-GB" smtClean="0"/>
          </a:p>
        </p:txBody>
      </p:sp>
      <p:sp>
        <p:nvSpPr>
          <p:cNvPr id="3" name="Content Placeholder 2"/>
          <p:cNvSpPr>
            <a:spLocks noGrp="1"/>
          </p:cNvSpPr>
          <p:nvPr>
            <p:ph idx="1"/>
          </p:nvPr>
        </p:nvSpPr>
        <p:spPr/>
        <p:txBody>
          <a:bodyPr/>
          <a:lstStyle/>
          <a:p>
            <a:r>
              <a:rPr lang="fi-FI" dirty="0" smtClean="0"/>
              <a:t>Create critical mass, teams do it better</a:t>
            </a:r>
          </a:p>
          <a:p>
            <a:pPr lvl="1"/>
            <a:r>
              <a:rPr lang="fi-FI" dirty="0" smtClean="0"/>
              <a:t>Beware of: cynicism; passive-aggressive, behind-the-back; end runs</a:t>
            </a:r>
          </a:p>
          <a:p>
            <a:pPr lvl="1"/>
            <a:r>
              <a:rPr lang="fi-FI" dirty="0" smtClean="0"/>
              <a:t>Achievement, empowerment, involvement</a:t>
            </a:r>
          </a:p>
          <a:p>
            <a:r>
              <a:rPr lang="fi-FI" dirty="0" smtClean="0"/>
              <a:t>Begin immediately</a:t>
            </a:r>
          </a:p>
          <a:p>
            <a:pPr lvl="1"/>
            <a:r>
              <a:rPr lang="fi-FI" dirty="0" smtClean="0"/>
              <a:t>Remove barriers of newness</a:t>
            </a:r>
          </a:p>
          <a:p>
            <a:pPr lvl="1"/>
            <a:r>
              <a:rPr lang="fi-FI" dirty="0" smtClean="0"/>
              <a:t>Avoid </a:t>
            </a:r>
            <a:r>
              <a:rPr lang="fi-FI" i="1" dirty="0" smtClean="0"/>
              <a:t>muda </a:t>
            </a:r>
            <a:r>
              <a:rPr lang="fi-FI" dirty="0" smtClean="0"/>
              <a:t>(wasteful and unproductive activities)</a:t>
            </a:r>
            <a:endParaRPr lang="en-GB" dirty="0" smtClean="0"/>
          </a:p>
        </p:txBody>
      </p:sp>
      <p:sp>
        <p:nvSpPr>
          <p:cNvPr id="4" name="Date Placeholder 3"/>
          <p:cNvSpPr>
            <a:spLocks noGrp="1"/>
          </p:cNvSpPr>
          <p:nvPr>
            <p:ph type="dt" sz="quarter" idx="10"/>
          </p:nvPr>
        </p:nvSpPr>
        <p:spPr/>
        <p:txBody>
          <a:bodyPr/>
          <a:lstStyle/>
          <a:p>
            <a:pPr>
              <a:defRPr/>
            </a:pPr>
            <a:fld id="{FB8ACE17-17F1-DB4B-891D-51C51008FCED}" type="datetime1">
              <a:rPr lang="en-US" smtClean="0"/>
              <a:pPr>
                <a:defRPr/>
              </a:pPr>
              <a:t>8/26/2011</a:t>
            </a:fld>
            <a:endParaRPr lang="en-GB"/>
          </a:p>
        </p:txBody>
      </p:sp>
      <p:sp>
        <p:nvSpPr>
          <p:cNvPr id="5" name="Footer Placeholder 4"/>
          <p:cNvSpPr>
            <a:spLocks noGrp="1"/>
          </p:cNvSpPr>
          <p:nvPr>
            <p:ph type="ftr" sz="quarter" idx="11"/>
          </p:nvPr>
        </p:nvSpPr>
        <p:spPr/>
        <p:txBody>
          <a:bodyPr/>
          <a:lstStyle/>
          <a:p>
            <a:pPr>
              <a:defRPr/>
            </a:pPr>
            <a:r>
              <a:rPr lang="en-GB" dirty="0" smtClean="0"/>
              <a:t>YRS8 </a:t>
            </a:r>
            <a:r>
              <a:rPr lang="en-GB" dirty="0" err="1" smtClean="0"/>
              <a:t>Antti</a:t>
            </a:r>
            <a:r>
              <a:rPr lang="en-GB" dirty="0" smtClean="0"/>
              <a:t> </a:t>
            </a:r>
            <a:r>
              <a:rPr lang="en-GB" dirty="0" err="1" smtClean="0"/>
              <a:t>Paasio</a:t>
            </a:r>
            <a:r>
              <a:rPr lang="en-GB" dirty="0" smtClean="0"/>
              <a:t> II/2011</a:t>
            </a:r>
            <a:endParaRPr lang="en-GB" dirty="0"/>
          </a:p>
        </p:txBody>
      </p:sp>
      <p:sp>
        <p:nvSpPr>
          <p:cNvPr id="6" name="Slide Number Placeholder 5"/>
          <p:cNvSpPr>
            <a:spLocks noGrp="1"/>
          </p:cNvSpPr>
          <p:nvPr>
            <p:ph type="sldNum" sz="quarter" idx="12"/>
          </p:nvPr>
        </p:nvSpPr>
        <p:spPr/>
        <p:txBody>
          <a:bodyPr/>
          <a:lstStyle/>
          <a:p>
            <a:pPr>
              <a:defRPr/>
            </a:pPr>
            <a:fld id="{83F00E09-E9CE-49E4-B23B-89D960779CBA}" type="slidenum">
              <a:rPr lang="en-GB"/>
              <a:pPr>
                <a:defRPr/>
              </a:pPr>
              <a:t>63</a:t>
            </a:fld>
            <a:endParaRPr lang="en-GB"/>
          </a:p>
        </p:txBody>
      </p:sp>
    </p:spTree>
    <p:extLst>
      <p:ext uri="{BB962C8B-B14F-4D97-AF65-F5344CB8AC3E}">
        <p14:creationId xmlns:p14="http://schemas.microsoft.com/office/powerpoint/2010/main" val="20497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effectLst>
            <a:outerShdw blurRad="50800" dist="38100" dir="5400000" algn="t" rotWithShape="0">
              <a:prstClr val="black">
                <a:alpha val="40000"/>
              </a:prstClr>
            </a:outerShdw>
          </a:effectLst>
        </p:spPr>
        <p:txBody>
          <a:bodyPr/>
          <a:lstStyle/>
          <a:p>
            <a:r>
              <a:rPr lang="fi-FI" dirty="0" smtClean="0"/>
              <a:t>To Summarize...</a:t>
            </a:r>
            <a:endParaRPr lang="fi-FI" dirty="0"/>
          </a:p>
        </p:txBody>
      </p:sp>
      <p:sp>
        <p:nvSpPr>
          <p:cNvPr id="6" name="Content Placeholder 5"/>
          <p:cNvSpPr>
            <a:spLocks noGrp="1"/>
          </p:cNvSpPr>
          <p:nvPr>
            <p:ph idx="1"/>
          </p:nvPr>
        </p:nvSpPr>
        <p:spPr>
          <a:xfrm>
            <a:off x="457200" y="1600201"/>
            <a:ext cx="8229600" cy="4349080"/>
          </a:xfrm>
        </p:spPr>
        <p:txBody>
          <a:bodyPr>
            <a:normAutofit lnSpcReduction="10000"/>
          </a:bodyPr>
          <a:lstStyle/>
          <a:p>
            <a:r>
              <a:rPr lang="fi-FI" i="1" dirty="0" smtClean="0">
                <a:effectLst>
                  <a:outerShdw blurRad="38100" dist="38100" dir="2700000" algn="tl">
                    <a:srgbClr val="000000">
                      <a:alpha val="43137"/>
                    </a:srgbClr>
                  </a:outerShdw>
                </a:effectLst>
              </a:rPr>
              <a:t>Innovative Value </a:t>
            </a:r>
            <a:r>
              <a:rPr lang="fi-FI" dirty="0" smtClean="0"/>
              <a:t>is increasingly co-created with the customer (in rich and poor countries alike)</a:t>
            </a:r>
          </a:p>
          <a:p>
            <a:r>
              <a:rPr lang="fi-FI" dirty="0" smtClean="0"/>
              <a:t>Few companies contain all the skills, knowledge, and resources for this =&gt; openness</a:t>
            </a:r>
          </a:p>
          <a:p>
            <a:r>
              <a:rPr lang="fi-FI" dirty="0"/>
              <a:t>Outsourcing will explode due to improved digital platforms (clouds </a:t>
            </a:r>
            <a:r>
              <a:rPr lang="fi-FI" dirty="0" smtClean="0"/>
              <a:t>etc.)</a:t>
            </a:r>
          </a:p>
          <a:p>
            <a:r>
              <a:rPr lang="fi-FI" dirty="0" smtClean="0"/>
              <a:t>Emerging markets are highly important</a:t>
            </a:r>
          </a:p>
        </p:txBody>
      </p:sp>
      <p:sp>
        <p:nvSpPr>
          <p:cNvPr id="7" name="TextBox 6"/>
          <p:cNvSpPr txBox="1"/>
          <p:nvPr/>
        </p:nvSpPr>
        <p:spPr>
          <a:xfrm>
            <a:off x="2051720" y="6453336"/>
            <a:ext cx="6904647" cy="276999"/>
          </a:xfrm>
          <a:prstGeom prst="rect">
            <a:avLst/>
          </a:prstGeom>
          <a:solidFill>
            <a:schemeClr val="accent5">
              <a:lumMod val="20000"/>
              <a:lumOff val="80000"/>
            </a:schemeClr>
          </a:solidFill>
        </p:spPr>
        <p:txBody>
          <a:bodyPr wrap="none" rtlCol="0">
            <a:spAutoFit/>
          </a:bodyPr>
          <a:lstStyle/>
          <a:p>
            <a:r>
              <a:rPr lang="fi-FI" sz="1200" dirty="0" smtClean="0"/>
              <a:t>See  Prahalad&amp;Krishnan</a:t>
            </a:r>
            <a:r>
              <a:rPr lang="fi-FI" sz="1200" i="1" dirty="0" smtClean="0"/>
              <a:t> (2008)</a:t>
            </a:r>
            <a:r>
              <a:rPr lang="fi-FI" sz="1200" dirty="0" smtClean="0"/>
              <a:t> New Age of Innovation – Driving Co-Created Value Through Global Networks</a:t>
            </a:r>
            <a:endParaRPr lang="fi-FI" sz="1200" dirty="0"/>
          </a:p>
        </p:txBody>
      </p:sp>
    </p:spTree>
    <p:extLst>
      <p:ext uri="{BB962C8B-B14F-4D97-AF65-F5344CB8AC3E}">
        <p14:creationId xmlns:p14="http://schemas.microsoft.com/office/powerpoint/2010/main" val="38038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r>
              <a:rPr lang="fi-FI" sz="2600" b="1" dirty="0" smtClean="0">
                <a:solidFill>
                  <a:srgbClr val="1F497D"/>
                </a:solidFill>
                <a:latin typeface="Arial"/>
                <a:cs typeface="Arial"/>
              </a:rPr>
              <a:t>And </a:t>
            </a:r>
            <a:r>
              <a:rPr lang="fi-FI" sz="2600" b="1" dirty="0" err="1" smtClean="0">
                <a:solidFill>
                  <a:srgbClr val="1F497D"/>
                </a:solidFill>
                <a:latin typeface="Arial"/>
                <a:cs typeface="Arial"/>
              </a:rPr>
              <a:t>Tomorrow</a:t>
            </a:r>
            <a:r>
              <a:rPr lang="fi-FI" sz="2600" b="1" dirty="0" smtClean="0">
                <a:solidFill>
                  <a:srgbClr val="1F497D"/>
                </a:solidFill>
                <a:latin typeface="Arial"/>
                <a:cs typeface="Arial"/>
              </a:rPr>
              <a:t> </a:t>
            </a:r>
            <a:r>
              <a:rPr lang="fi-FI" sz="2600" b="1" dirty="0" err="1" smtClean="0">
                <a:solidFill>
                  <a:srgbClr val="1F497D"/>
                </a:solidFill>
                <a:latin typeface="Arial"/>
                <a:cs typeface="Arial"/>
              </a:rPr>
              <a:t>Something</a:t>
            </a:r>
            <a:r>
              <a:rPr lang="fi-FI" sz="2600" b="1" dirty="0" smtClean="0">
                <a:solidFill>
                  <a:srgbClr val="1F497D"/>
                </a:solidFill>
                <a:latin typeface="Arial"/>
                <a:cs typeface="Arial"/>
              </a:rPr>
              <a:t> </a:t>
            </a:r>
            <a:r>
              <a:rPr lang="fi-FI" sz="2600" b="1" dirty="0" err="1" smtClean="0">
                <a:solidFill>
                  <a:srgbClr val="1F497D"/>
                </a:solidFill>
                <a:latin typeface="Arial"/>
                <a:cs typeface="Arial"/>
              </a:rPr>
              <a:t>Completely</a:t>
            </a:r>
            <a:r>
              <a:rPr lang="fi-FI" sz="2600" b="1" dirty="0" smtClean="0">
                <a:solidFill>
                  <a:srgbClr val="1F497D"/>
                </a:solidFill>
                <a:latin typeface="Arial"/>
                <a:cs typeface="Arial"/>
              </a:rPr>
              <a:t> </a:t>
            </a:r>
            <a:r>
              <a:rPr lang="fi-FI" sz="2600" b="1" dirty="0" err="1" smtClean="0">
                <a:solidFill>
                  <a:srgbClr val="1F497D"/>
                </a:solidFill>
                <a:latin typeface="Arial"/>
                <a:cs typeface="Arial"/>
              </a:rPr>
              <a:t>Different</a:t>
            </a:r>
            <a:r>
              <a:rPr lang="fi-FI" sz="2600" b="1" dirty="0" smtClean="0">
                <a:solidFill>
                  <a:srgbClr val="1F497D"/>
                </a:solidFill>
                <a:latin typeface="Arial"/>
                <a:cs typeface="Arial"/>
              </a:rPr>
              <a:t>…</a:t>
            </a:r>
            <a:endParaRPr lang="fi-FI" sz="2600" b="1" dirty="0">
              <a:solidFill>
                <a:srgbClr val="1F497D"/>
              </a:solidFill>
              <a:latin typeface="Arial"/>
              <a:cs typeface="Arial"/>
            </a:endParaRPr>
          </a:p>
        </p:txBody>
      </p:sp>
      <p:sp>
        <p:nvSpPr>
          <p:cNvPr id="3" name="TextBox 2"/>
          <p:cNvSpPr txBox="1"/>
          <p:nvPr/>
        </p:nvSpPr>
        <p:spPr>
          <a:xfrm>
            <a:off x="305069" y="1615956"/>
            <a:ext cx="3384375" cy="1938992"/>
          </a:xfrm>
          <a:prstGeom prst="rect">
            <a:avLst/>
          </a:prstGeom>
          <a:solidFill>
            <a:srgbClr val="FFFF00"/>
          </a:solidFill>
        </p:spPr>
        <p:txBody>
          <a:bodyPr wrap="square" rtlCol="0">
            <a:spAutoFit/>
          </a:bodyPr>
          <a:lstStyle/>
          <a:p>
            <a:pPr algn="ctr"/>
            <a:r>
              <a:rPr lang="fi-FI" sz="4000" dirty="0" smtClean="0"/>
              <a:t>ECONOMICS</a:t>
            </a:r>
          </a:p>
          <a:p>
            <a:pPr algn="ctr"/>
            <a:r>
              <a:rPr lang="fi-FI" sz="4000" dirty="0" smtClean="0"/>
              <a:t>OF</a:t>
            </a:r>
          </a:p>
          <a:p>
            <a:pPr algn="ctr"/>
            <a:r>
              <a:rPr lang="fi-FI" sz="4000" dirty="0" smtClean="0"/>
              <a:t>SCARCITY</a:t>
            </a:r>
            <a:endParaRPr lang="fi-FI" sz="4000" dirty="0"/>
          </a:p>
        </p:txBody>
      </p:sp>
      <p:sp>
        <p:nvSpPr>
          <p:cNvPr id="4" name="TextBox 3"/>
          <p:cNvSpPr txBox="1"/>
          <p:nvPr/>
        </p:nvSpPr>
        <p:spPr>
          <a:xfrm>
            <a:off x="5273621" y="1628800"/>
            <a:ext cx="3384376" cy="1938992"/>
          </a:xfrm>
          <a:prstGeom prst="rect">
            <a:avLst/>
          </a:prstGeom>
          <a:solidFill>
            <a:srgbClr val="0070C0"/>
          </a:solidFill>
        </p:spPr>
        <p:txBody>
          <a:bodyPr wrap="square" rtlCol="0">
            <a:spAutoFit/>
          </a:bodyPr>
          <a:lstStyle/>
          <a:p>
            <a:pPr algn="ctr"/>
            <a:r>
              <a:rPr lang="fi-FI" sz="4000" dirty="0" smtClean="0">
                <a:solidFill>
                  <a:schemeClr val="bg1"/>
                </a:solidFill>
              </a:rPr>
              <a:t>ECONOMICS</a:t>
            </a:r>
          </a:p>
          <a:p>
            <a:pPr algn="ctr"/>
            <a:r>
              <a:rPr lang="fi-FI" sz="4000" dirty="0" smtClean="0">
                <a:solidFill>
                  <a:schemeClr val="bg1"/>
                </a:solidFill>
              </a:rPr>
              <a:t>OF</a:t>
            </a:r>
          </a:p>
          <a:p>
            <a:pPr algn="ctr"/>
            <a:r>
              <a:rPr lang="fi-FI" sz="4000" dirty="0" smtClean="0">
                <a:solidFill>
                  <a:schemeClr val="bg1"/>
                </a:solidFill>
              </a:rPr>
              <a:t>SHARING</a:t>
            </a:r>
            <a:endParaRPr lang="fi-FI" sz="4000" dirty="0">
              <a:solidFill>
                <a:schemeClr val="bg1"/>
              </a:solidFill>
            </a:endParaRPr>
          </a:p>
        </p:txBody>
      </p:sp>
      <p:cxnSp>
        <p:nvCxnSpPr>
          <p:cNvPr id="6" name="Straight Arrow Connector 5"/>
          <p:cNvCxnSpPr/>
          <p:nvPr/>
        </p:nvCxnSpPr>
        <p:spPr>
          <a:xfrm>
            <a:off x="3761453" y="2585452"/>
            <a:ext cx="1512168" cy="1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2853" y="4077072"/>
            <a:ext cx="4688078" cy="1569660"/>
          </a:xfrm>
          <a:prstGeom prst="rect">
            <a:avLst/>
          </a:prstGeom>
          <a:noFill/>
        </p:spPr>
        <p:txBody>
          <a:bodyPr wrap="none" rtlCol="0">
            <a:spAutoFit/>
          </a:bodyPr>
          <a:lstStyle/>
          <a:p>
            <a:pPr marL="285750" indent="-285750">
              <a:buFont typeface="Arial" pitchFamily="34" charset="0"/>
              <a:buChar char="•"/>
            </a:pPr>
            <a:r>
              <a:rPr lang="fi-FI" sz="1600" dirty="0" smtClean="0"/>
              <a:t>MUSIC INDUSTRY, LARGE TECH (IBM, NOKIA...)</a:t>
            </a:r>
          </a:p>
          <a:p>
            <a:pPr marL="285750" indent="-285750">
              <a:buFont typeface="Arial" pitchFamily="34" charset="0"/>
              <a:buChar char="•"/>
            </a:pPr>
            <a:r>
              <a:rPr lang="fi-FI" sz="1600" dirty="0" smtClean="0"/>
              <a:t>PRINTED MEDIA VS INTERNET</a:t>
            </a:r>
          </a:p>
          <a:p>
            <a:pPr marL="285750" indent="-285750">
              <a:buFont typeface="Arial" pitchFamily="34" charset="0"/>
              <a:buChar char="•"/>
            </a:pPr>
            <a:r>
              <a:rPr lang="fi-FI" sz="1600" b="1" dirty="0" smtClean="0">
                <a:effectLst>
                  <a:outerShdw blurRad="38100" dist="38100" dir="2700000" algn="tl">
                    <a:srgbClr val="000000">
                      <a:alpha val="43137"/>
                    </a:srgbClr>
                  </a:outerShdw>
                </a:effectLst>
              </a:rPr>
              <a:t>COPYRIGHT</a:t>
            </a:r>
            <a:r>
              <a:rPr lang="fi-FI" sz="1600" dirty="0" smtClean="0"/>
              <a:t> IS DEAD, </a:t>
            </a:r>
            <a:r>
              <a:rPr lang="fi-FI" sz="1600" i="1" dirty="0" smtClean="0">
                <a:effectLst>
                  <a:outerShdw blurRad="38100" dist="38100" dir="2700000" algn="tl">
                    <a:srgbClr val="000000">
                      <a:alpha val="43137"/>
                    </a:srgbClr>
                  </a:outerShdw>
                </a:effectLst>
              </a:rPr>
              <a:t>INTELLECTUAL CAPITAL </a:t>
            </a:r>
            <a:r>
              <a:rPr lang="fi-FI" sz="1600" dirty="0" smtClean="0"/>
              <a:t>NOT?</a:t>
            </a:r>
          </a:p>
          <a:p>
            <a:pPr marL="285750" indent="-285750">
              <a:buFont typeface="Arial" pitchFamily="34" charset="0"/>
              <a:buChar char="•"/>
            </a:pPr>
            <a:r>
              <a:rPr lang="fi-FI" sz="1600" dirty="0" smtClean="0"/>
              <a:t>IMPACTS ALL </a:t>
            </a:r>
            <a:r>
              <a:rPr lang="fi-FI" sz="1600" dirty="0"/>
              <a:t> </a:t>
            </a:r>
            <a:r>
              <a:rPr lang="fi-FI" sz="1600" dirty="0" smtClean="0"/>
              <a:t>BUSINESSES</a:t>
            </a:r>
          </a:p>
          <a:p>
            <a:pPr marL="285750" indent="-285750">
              <a:buFont typeface="Arial" pitchFamily="34" charset="0"/>
              <a:buChar char="•"/>
            </a:pPr>
            <a:r>
              <a:rPr lang="fi-FI" sz="1600" dirty="0" smtClean="0"/>
              <a:t>PROSUMERISM</a:t>
            </a:r>
          </a:p>
          <a:p>
            <a:pPr marL="285750" indent="-285750">
              <a:buFont typeface="Arial" pitchFamily="34" charset="0"/>
              <a:buChar char="•"/>
            </a:pPr>
            <a:r>
              <a:rPr lang="fi-FI" sz="1600" u="sng" dirty="0" smtClean="0"/>
              <a:t>BENEFITS ENTREPRENEURSHIP &amp; SMES?</a:t>
            </a:r>
            <a:endParaRPr lang="fi-FI" sz="1600" u="sng" dirty="0"/>
          </a:p>
        </p:txBody>
      </p:sp>
      <p:sp>
        <p:nvSpPr>
          <p:cNvPr id="5" name="TextBox 4"/>
          <p:cNvSpPr txBox="1"/>
          <p:nvPr/>
        </p:nvSpPr>
        <p:spPr>
          <a:xfrm>
            <a:off x="35496" y="4203292"/>
            <a:ext cx="3813865" cy="1107996"/>
          </a:xfrm>
          <a:prstGeom prst="rect">
            <a:avLst/>
          </a:prstGeom>
          <a:noFill/>
        </p:spPr>
        <p:txBody>
          <a:bodyPr wrap="none" rtlCol="0">
            <a:spAutoFit/>
          </a:bodyPr>
          <a:lstStyle/>
          <a:p>
            <a:pPr marL="285750" indent="-285750">
              <a:buFont typeface="Arial" pitchFamily="34" charset="0"/>
              <a:buChar char="•"/>
            </a:pPr>
            <a:r>
              <a:rPr lang="fi-FI" sz="1600" dirty="0" smtClean="0"/>
              <a:t>LARGE COMPANY DRIVEN</a:t>
            </a:r>
          </a:p>
          <a:p>
            <a:pPr marL="285750" indent="-285750">
              <a:buFont typeface="Arial" pitchFamily="34" charset="0"/>
              <a:buChar char="•"/>
            </a:pPr>
            <a:r>
              <a:rPr lang="fi-FI" sz="1600" dirty="0" smtClean="0"/>
              <a:t>PATENT AND COPYRIGHT-DRIVEN</a:t>
            </a:r>
          </a:p>
          <a:p>
            <a:pPr marL="285750" indent="-285750">
              <a:buFont typeface="Arial" pitchFamily="34" charset="0"/>
              <a:buChar char="•"/>
            </a:pPr>
            <a:r>
              <a:rPr lang="fi-FI" sz="1600" dirty="0" smtClean="0"/>
              <a:t>ECONOMIES-OF-SCALE –DRIVEN</a:t>
            </a:r>
          </a:p>
          <a:p>
            <a:pPr marL="285750" indent="-285750">
              <a:buFont typeface="Arial" pitchFamily="34" charset="0"/>
              <a:buChar char="•"/>
            </a:pPr>
            <a:r>
              <a:rPr lang="fi-FI" sz="1600" dirty="0" smtClean="0"/>
              <a:t>GOVERNMENT-DRIVEN</a:t>
            </a:r>
            <a:endParaRPr lang="fi-FI" sz="1600" dirty="0"/>
          </a:p>
        </p:txBody>
      </p:sp>
      <p:sp>
        <p:nvSpPr>
          <p:cNvPr id="8" name="TextBox 7"/>
          <p:cNvSpPr txBox="1"/>
          <p:nvPr/>
        </p:nvSpPr>
        <p:spPr>
          <a:xfrm>
            <a:off x="2339752" y="6237312"/>
            <a:ext cx="4543295" cy="646331"/>
          </a:xfrm>
          <a:prstGeom prst="rect">
            <a:avLst/>
          </a:prstGeom>
          <a:noFill/>
        </p:spPr>
        <p:txBody>
          <a:bodyPr wrap="none" rtlCol="0">
            <a:spAutoFit/>
          </a:bodyPr>
          <a:lstStyle/>
          <a:p>
            <a:r>
              <a:rPr lang="fi-FI" dirty="0" smtClean="0"/>
              <a:t>READ: Lawrence Lessig (200x) </a:t>
            </a:r>
            <a:r>
              <a:rPr lang="fi-FI" i="1" dirty="0" smtClean="0"/>
              <a:t>Remix</a:t>
            </a:r>
          </a:p>
          <a:p>
            <a:r>
              <a:rPr lang="fi-FI" i="1" dirty="0"/>
              <a:t>	</a:t>
            </a:r>
            <a:r>
              <a:rPr lang="fi-FI" i="1" dirty="0" smtClean="0"/>
              <a:t>   </a:t>
            </a:r>
            <a:r>
              <a:rPr lang="fi-FI" dirty="0" smtClean="0"/>
              <a:t>Michael Heller (2008) </a:t>
            </a:r>
            <a:r>
              <a:rPr lang="fi-FI" i="1" dirty="0" smtClean="0"/>
              <a:t>Gridlock Economy</a:t>
            </a:r>
            <a:endParaRPr lang="fi-FI" dirty="0"/>
          </a:p>
        </p:txBody>
      </p:sp>
    </p:spTree>
    <p:extLst>
      <p:ext uri="{BB962C8B-B14F-4D97-AF65-F5344CB8AC3E}">
        <p14:creationId xmlns:p14="http://schemas.microsoft.com/office/powerpoint/2010/main" val="1346260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045" y="1772816"/>
            <a:ext cx="6834115" cy="3046988"/>
          </a:xfrm>
          <a:prstGeom prst="rect">
            <a:avLst/>
          </a:prstGeom>
          <a:noFill/>
        </p:spPr>
        <p:txBody>
          <a:bodyPr wrap="none" rtlCol="0">
            <a:spAutoFit/>
          </a:bodyPr>
          <a:lstStyle/>
          <a:p>
            <a:pPr algn="ctr"/>
            <a:r>
              <a:rPr lang="fi-FI" sz="4800" dirty="0" smtClean="0"/>
              <a:t>IS </a:t>
            </a:r>
            <a:r>
              <a:rPr lang="fi-FI" sz="4800" i="1" dirty="0" smtClean="0">
                <a:effectLst>
                  <a:outerShdw blurRad="38100" dist="38100" dir="2700000" algn="tl">
                    <a:srgbClr val="000000">
                      <a:alpha val="43137"/>
                    </a:srgbClr>
                  </a:outerShdw>
                </a:effectLst>
              </a:rPr>
              <a:t>ENTREPRENEURSHIP</a:t>
            </a:r>
            <a:endParaRPr lang="fi-FI" sz="4800" dirty="0" smtClean="0"/>
          </a:p>
          <a:p>
            <a:pPr algn="ctr"/>
            <a:r>
              <a:rPr lang="fi-FI" sz="4800" dirty="0" smtClean="0"/>
              <a:t>ABOUT HARD AND TOUGH</a:t>
            </a:r>
          </a:p>
          <a:p>
            <a:pPr algn="ctr"/>
            <a:r>
              <a:rPr lang="fi-FI" sz="4800" i="1" dirty="0" smtClean="0">
                <a:effectLst>
                  <a:outerShdw blurRad="38100" dist="38100" dir="2700000" algn="tl">
                    <a:srgbClr val="000000">
                      <a:alpha val="43137"/>
                    </a:srgbClr>
                  </a:outerShdw>
                </a:effectLst>
              </a:rPr>
              <a:t>BUSINESS ONLY</a:t>
            </a:r>
            <a:r>
              <a:rPr lang="fi-FI" sz="4800" dirty="0" smtClean="0"/>
              <a:t> VALUES</a:t>
            </a:r>
          </a:p>
          <a:p>
            <a:pPr algn="ctr"/>
            <a:r>
              <a:rPr lang="fi-FI" sz="4800" i="1" dirty="0" smtClean="0">
                <a:effectLst>
                  <a:outerShdw blurRad="38100" dist="38100" dir="2700000" algn="tl">
                    <a:srgbClr val="000000">
                      <a:alpha val="43137"/>
                    </a:srgbClr>
                  </a:outerShdw>
                </a:effectLst>
              </a:rPr>
              <a:t>???</a:t>
            </a:r>
            <a:endParaRPr lang="fi-FI" sz="4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291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15EC2-1A09-5140-9EF3-E75272769009}" type="datetime1">
              <a:rPr lang="en-US" smtClean="0"/>
              <a:pPr/>
              <a:t>8/26/2011</a:t>
            </a:fld>
            <a:endParaRPr lang="en-GB"/>
          </a:p>
        </p:txBody>
      </p:sp>
      <p:sp>
        <p:nvSpPr>
          <p:cNvPr id="3" name="Footer Placeholder 2"/>
          <p:cNvSpPr>
            <a:spLocks noGrp="1"/>
          </p:cNvSpPr>
          <p:nvPr>
            <p:ph type="ftr" sz="quarter" idx="11"/>
          </p:nvPr>
        </p:nvSpPr>
        <p:spPr/>
        <p:txBody>
          <a:bodyPr/>
          <a:lstStyle/>
          <a:p>
            <a:r>
              <a:rPr lang="en-GB" dirty="0" smtClean="0"/>
              <a:t>YRS8 </a:t>
            </a:r>
            <a:r>
              <a:rPr lang="en-GB" dirty="0" err="1" smtClean="0"/>
              <a:t>Antti</a:t>
            </a:r>
            <a:r>
              <a:rPr lang="en-GB" dirty="0" smtClean="0"/>
              <a:t> </a:t>
            </a:r>
            <a:r>
              <a:rPr lang="en-GB" dirty="0" err="1" smtClean="0"/>
              <a:t>Paasio</a:t>
            </a:r>
            <a:r>
              <a:rPr lang="en-GB" dirty="0" smtClean="0"/>
              <a:t> II/2011</a:t>
            </a:r>
            <a:endParaRPr lang="en-GB" dirty="0"/>
          </a:p>
        </p:txBody>
      </p:sp>
      <p:sp>
        <p:nvSpPr>
          <p:cNvPr id="4" name="Slide Number Placeholder 3"/>
          <p:cNvSpPr>
            <a:spLocks noGrp="1"/>
          </p:cNvSpPr>
          <p:nvPr>
            <p:ph type="sldNum" sz="quarter" idx="12"/>
          </p:nvPr>
        </p:nvSpPr>
        <p:spPr/>
        <p:txBody>
          <a:bodyPr/>
          <a:lstStyle/>
          <a:p>
            <a:fld id="{8606FFBD-A579-4438-8F4D-F25E222332BB}" type="slidenum">
              <a:rPr lang="en-GB" smtClean="0"/>
              <a:pPr/>
              <a:t>67</a:t>
            </a:fld>
            <a:endParaRPr lang="en-GB"/>
          </a:p>
        </p:txBody>
      </p:sp>
      <p:pic>
        <p:nvPicPr>
          <p:cNvPr id="5" name="Picture 4"/>
          <p:cNvPicPr>
            <a:picLocks noChangeAspect="1"/>
          </p:cNvPicPr>
          <p:nvPr/>
        </p:nvPicPr>
        <p:blipFill>
          <a:blip r:embed="rId2" cstate="print"/>
          <a:stretch>
            <a:fillRect/>
          </a:stretch>
        </p:blipFill>
        <p:spPr>
          <a:xfrm>
            <a:off x="400050" y="387350"/>
            <a:ext cx="8343900" cy="6083300"/>
          </a:xfrm>
          <a:prstGeom prst="rect">
            <a:avLst/>
          </a:prstGeom>
        </p:spPr>
      </p:pic>
    </p:spTree>
    <p:extLst>
      <p:ext uri="{BB962C8B-B14F-4D97-AF65-F5344CB8AC3E}">
        <p14:creationId xmlns:p14="http://schemas.microsoft.com/office/powerpoint/2010/main" val="4047757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490066"/>
          </a:xfrm>
        </p:spPr>
        <p:txBody>
          <a:bodyPr>
            <a:normAutofit/>
          </a:bodyPr>
          <a:lstStyle/>
          <a:p>
            <a:pPr algn="l"/>
            <a:r>
              <a:rPr lang="fi-FI" sz="2600" b="1" dirty="0" err="1" smtClean="0">
                <a:solidFill>
                  <a:schemeClr val="tx2"/>
                </a:solidFill>
                <a:latin typeface="Arial"/>
                <a:cs typeface="Arial"/>
              </a:rPr>
              <a:t>Capitalism</a:t>
            </a:r>
            <a:r>
              <a:rPr lang="fi-FI" sz="2600" b="1" dirty="0" smtClean="0">
                <a:solidFill>
                  <a:schemeClr val="tx2"/>
                </a:solidFill>
                <a:latin typeface="Arial"/>
                <a:cs typeface="Arial"/>
              </a:rPr>
              <a:t> </a:t>
            </a:r>
            <a:r>
              <a:rPr lang="fi-FI" sz="2600" b="1" dirty="0" err="1" smtClean="0">
                <a:solidFill>
                  <a:schemeClr val="tx2"/>
                </a:solidFill>
                <a:latin typeface="Arial"/>
                <a:cs typeface="Arial"/>
              </a:rPr>
              <a:t>Changes</a:t>
            </a:r>
            <a:r>
              <a:rPr lang="fi-FI" sz="2600" b="1" dirty="0" smtClean="0">
                <a:solidFill>
                  <a:schemeClr val="tx2"/>
                </a:solidFill>
                <a:latin typeface="Arial"/>
                <a:cs typeface="Arial"/>
              </a:rPr>
              <a:t>, </a:t>
            </a:r>
            <a:r>
              <a:rPr lang="fi-FI" sz="2600" b="1" dirty="0" err="1" smtClean="0">
                <a:solidFill>
                  <a:schemeClr val="tx2"/>
                </a:solidFill>
                <a:latin typeface="Arial"/>
                <a:cs typeface="Arial"/>
              </a:rPr>
              <a:t>too</a:t>
            </a:r>
            <a:endParaRPr lang="fi-FI" sz="2600" b="1" dirty="0">
              <a:solidFill>
                <a:schemeClr val="tx2"/>
              </a:solidFill>
              <a:latin typeface="Arial"/>
              <a:cs typeface="Arial"/>
            </a:endParaRPr>
          </a:p>
        </p:txBody>
      </p:sp>
      <p:sp>
        <p:nvSpPr>
          <p:cNvPr id="3" name="TextBox 2"/>
          <p:cNvSpPr txBox="1"/>
          <p:nvPr/>
        </p:nvSpPr>
        <p:spPr>
          <a:xfrm>
            <a:off x="179512" y="548680"/>
            <a:ext cx="3024336" cy="1477328"/>
          </a:xfrm>
          <a:prstGeom prst="rect">
            <a:avLst/>
          </a:prstGeom>
          <a:solidFill>
            <a:srgbClr val="FFFF00"/>
          </a:solidFill>
          <a:ln>
            <a:solidFill>
              <a:srgbClr val="0070C0"/>
            </a:solidFill>
          </a:ln>
        </p:spPr>
        <p:txBody>
          <a:bodyPr wrap="square" rtlCol="0">
            <a:spAutoFit/>
          </a:bodyPr>
          <a:lstStyle/>
          <a:p>
            <a:pPr algn="ctr"/>
            <a:r>
              <a:rPr lang="fi-FI" dirty="0" smtClean="0"/>
              <a:t>THE RATIONAL </a:t>
            </a:r>
          </a:p>
          <a:p>
            <a:pPr algn="ctr"/>
            <a:r>
              <a:rPr lang="fi-FI" dirty="0" smtClean="0"/>
              <a:t>OPPORTUNITY-SEEKING</a:t>
            </a:r>
          </a:p>
          <a:p>
            <a:pPr algn="ctr"/>
            <a:r>
              <a:rPr lang="fi-FI" dirty="0" smtClean="0"/>
              <a:t>PROFIT-DRIVEN</a:t>
            </a:r>
          </a:p>
          <a:p>
            <a:pPr algn="ctr"/>
            <a:r>
              <a:rPr lang="fi-FI" dirty="0" smtClean="0"/>
              <a:t>FUNDAMENT</a:t>
            </a:r>
          </a:p>
          <a:p>
            <a:pPr algn="ctr"/>
            <a:r>
              <a:rPr lang="fi-FI" dirty="0" smtClean="0"/>
              <a:t>OF BUSINESS</a:t>
            </a:r>
            <a:endParaRPr lang="fi-FI" dirty="0"/>
          </a:p>
        </p:txBody>
      </p:sp>
      <p:sp>
        <p:nvSpPr>
          <p:cNvPr id="4" name="TextBox 3"/>
          <p:cNvSpPr txBox="1"/>
          <p:nvPr/>
        </p:nvSpPr>
        <p:spPr>
          <a:xfrm>
            <a:off x="35496" y="2167989"/>
            <a:ext cx="4320480" cy="3416320"/>
          </a:xfrm>
          <a:prstGeom prst="rect">
            <a:avLst/>
          </a:prstGeom>
          <a:noFill/>
        </p:spPr>
        <p:txBody>
          <a:bodyPr wrap="square" rtlCol="0">
            <a:spAutoFit/>
          </a:bodyPr>
          <a:lstStyle/>
          <a:p>
            <a:pPr marL="285750" indent="-285750">
              <a:buFont typeface="Arial" pitchFamily="34" charset="0"/>
              <a:buChar char="•"/>
            </a:pPr>
            <a:r>
              <a:rPr lang="fi-FI" dirty="0" smtClean="0"/>
              <a:t>INDUSTRIES AS CONSTANTS</a:t>
            </a:r>
          </a:p>
          <a:p>
            <a:pPr marL="285750" indent="-285750">
              <a:buFont typeface="Arial" pitchFamily="34" charset="0"/>
              <a:buChar char="•"/>
            </a:pPr>
            <a:r>
              <a:rPr lang="fi-FI" dirty="0" smtClean="0"/>
              <a:t>GROWTH AS CONSTANT</a:t>
            </a:r>
          </a:p>
          <a:p>
            <a:pPr marL="285750" indent="-285750">
              <a:buFont typeface="Arial" pitchFamily="34" charset="0"/>
              <a:buChar char="•"/>
            </a:pPr>
            <a:r>
              <a:rPr lang="fi-FI" dirty="0" smtClean="0"/>
              <a:t>LARGE BIZ AS CONSTANT</a:t>
            </a:r>
          </a:p>
          <a:p>
            <a:pPr marL="285750" indent="-285750">
              <a:buFont typeface="Arial" pitchFamily="34" charset="0"/>
              <a:buChar char="•"/>
            </a:pPr>
            <a:r>
              <a:rPr lang="fi-FI" dirty="0" smtClean="0"/>
              <a:t>TECH-PUSH AS CONSTANT; ”BUILD IT AND THEY WILL COME”</a:t>
            </a:r>
          </a:p>
          <a:p>
            <a:r>
              <a:rPr lang="fi-FI" dirty="0" smtClean="0"/>
              <a:t>---------</a:t>
            </a:r>
          </a:p>
          <a:p>
            <a:pPr marL="285750" indent="-285750">
              <a:buFont typeface="Arial" pitchFamily="34" charset="0"/>
              <a:buChar char="•"/>
            </a:pPr>
            <a:r>
              <a:rPr lang="fi-FI" dirty="0" smtClean="0"/>
              <a:t>ANYTHING GOES AS LONG AS IT MAKES MONEY?</a:t>
            </a:r>
          </a:p>
          <a:p>
            <a:pPr marL="285750" indent="-285750">
              <a:buFont typeface="Arial" pitchFamily="34" charset="0"/>
              <a:buChar char="•"/>
            </a:pPr>
            <a:r>
              <a:rPr lang="fi-FI" dirty="0" smtClean="0"/>
              <a:t>BUSINESS AS CASINO?</a:t>
            </a:r>
          </a:p>
          <a:p>
            <a:pPr marL="285750" indent="-285750">
              <a:buFont typeface="Arial" pitchFamily="34" charset="0"/>
              <a:buChar char="•"/>
            </a:pPr>
            <a:r>
              <a:rPr lang="fi-FI" dirty="0" smtClean="0"/>
              <a:t>EXPECTATIONS-DRIVEN ECONOMY (QUANTIFIABLE?)</a:t>
            </a:r>
          </a:p>
          <a:p>
            <a:pPr marL="285750" indent="-285750">
              <a:buFont typeface="Arial" pitchFamily="34" charset="0"/>
              <a:buChar char="•"/>
            </a:pPr>
            <a:r>
              <a:rPr lang="fi-FI" dirty="0" smtClean="0"/>
              <a:t>PICKING THE WINNERS?</a:t>
            </a:r>
          </a:p>
        </p:txBody>
      </p:sp>
      <p:sp>
        <p:nvSpPr>
          <p:cNvPr id="5" name="TextBox 4"/>
          <p:cNvSpPr txBox="1"/>
          <p:nvPr/>
        </p:nvSpPr>
        <p:spPr>
          <a:xfrm>
            <a:off x="4139951" y="579950"/>
            <a:ext cx="4608629" cy="1754326"/>
          </a:xfrm>
          <a:prstGeom prst="rect">
            <a:avLst/>
          </a:prstGeom>
          <a:solidFill>
            <a:srgbClr val="FFFF00"/>
          </a:solidFill>
          <a:ln>
            <a:solidFill>
              <a:srgbClr val="0070C0"/>
            </a:solidFill>
          </a:ln>
        </p:spPr>
        <p:txBody>
          <a:bodyPr wrap="square" rtlCol="0">
            <a:spAutoFit/>
          </a:bodyPr>
          <a:lstStyle/>
          <a:p>
            <a:pPr algn="ctr"/>
            <a:r>
              <a:rPr lang="fi-FI" dirty="0" smtClean="0"/>
              <a:t>Kay: THE </a:t>
            </a:r>
            <a:r>
              <a:rPr lang="fi-FI" u="sng" dirty="0" smtClean="0"/>
              <a:t>OBLIQUE </a:t>
            </a:r>
            <a:r>
              <a:rPr lang="fi-FI" dirty="0" smtClean="0"/>
              <a:t>BUSINESS PHILOSOPHY</a:t>
            </a:r>
          </a:p>
          <a:p>
            <a:pPr algn="ctr"/>
            <a:r>
              <a:rPr lang="fi-FI" dirty="0" smtClean="0"/>
              <a:t>Hamel: THE FUTURE OF MANAGEMENT</a:t>
            </a:r>
          </a:p>
          <a:p>
            <a:pPr algn="ctr"/>
            <a:r>
              <a:rPr lang="fi-FI" dirty="0" smtClean="0"/>
              <a:t>Chesbrough: OPEN INNOVATION; OPEN BUSINESS MODELS</a:t>
            </a:r>
          </a:p>
          <a:p>
            <a:pPr algn="ctr"/>
            <a:r>
              <a:rPr lang="fi-FI" dirty="0" smtClean="0"/>
              <a:t>MODERN BRAIN RESEARCH</a:t>
            </a:r>
          </a:p>
          <a:p>
            <a:pPr algn="ctr"/>
            <a:r>
              <a:rPr lang="fi-FI" dirty="0" smtClean="0"/>
              <a:t>---</a:t>
            </a:r>
          </a:p>
        </p:txBody>
      </p:sp>
      <p:sp>
        <p:nvSpPr>
          <p:cNvPr id="6" name="TextBox 5"/>
          <p:cNvSpPr txBox="1"/>
          <p:nvPr/>
        </p:nvSpPr>
        <p:spPr>
          <a:xfrm>
            <a:off x="4574898" y="2583488"/>
            <a:ext cx="4533606" cy="2585323"/>
          </a:xfrm>
          <a:prstGeom prst="rect">
            <a:avLst/>
          </a:prstGeom>
          <a:noFill/>
        </p:spPr>
        <p:txBody>
          <a:bodyPr wrap="square" rtlCol="0">
            <a:spAutoFit/>
          </a:bodyPr>
          <a:lstStyle/>
          <a:p>
            <a:pPr marL="285750" indent="-285750">
              <a:buFont typeface="Arial" pitchFamily="34" charset="0"/>
              <a:buChar char="•"/>
            </a:pPr>
            <a:r>
              <a:rPr lang="fi-FI" dirty="0" smtClean="0"/>
              <a:t>”SERVE SOMETHING VALUABLE AND PROFITS WILL COME” </a:t>
            </a:r>
          </a:p>
          <a:p>
            <a:pPr marL="285750" indent="-285750">
              <a:buFont typeface="Arial" pitchFamily="34" charset="0"/>
              <a:buChar char="•"/>
            </a:pPr>
            <a:r>
              <a:rPr lang="fi-FI" dirty="0" smtClean="0"/>
              <a:t>MANAGEMENT ITSELF IS UNDER INNOVATION</a:t>
            </a:r>
          </a:p>
          <a:p>
            <a:pPr marL="742950" lvl="1" indent="-285750">
              <a:buFont typeface="Arial" pitchFamily="34" charset="0"/>
              <a:buChar char="•"/>
            </a:pPr>
            <a:r>
              <a:rPr lang="fi-FI" dirty="0" smtClean="0"/>
              <a:t>ILLUSION OF CONTROL</a:t>
            </a:r>
          </a:p>
          <a:p>
            <a:pPr marL="285750" indent="-285750">
              <a:buFont typeface="Arial" pitchFamily="34" charset="0"/>
              <a:buChar char="•"/>
            </a:pPr>
            <a:r>
              <a:rPr lang="fi-FI" dirty="0" smtClean="0"/>
              <a:t>THE REJECTED INNOVATION PROPOSALS CREATE MORE VALUE</a:t>
            </a:r>
          </a:p>
          <a:p>
            <a:pPr marL="285750" indent="-285750">
              <a:buFont typeface="Arial" pitchFamily="34" charset="0"/>
              <a:buChar char="•"/>
            </a:pPr>
            <a:r>
              <a:rPr lang="fi-FI" dirty="0" smtClean="0"/>
              <a:t>70 – 90 % OF ALL HUMAN DECISIONS ARE BASED ON </a:t>
            </a:r>
            <a:r>
              <a:rPr lang="fi-FI" i="1" dirty="0" smtClean="0">
                <a:effectLst>
                  <a:outerShdw blurRad="38100" dist="38100" dir="2700000" algn="tl">
                    <a:srgbClr val="000000">
                      <a:alpha val="43137"/>
                    </a:srgbClr>
                  </a:outerShdw>
                </a:effectLst>
              </a:rPr>
              <a:t>INTUITION</a:t>
            </a:r>
            <a:endParaRPr lang="fi-FI" dirty="0"/>
          </a:p>
        </p:txBody>
      </p:sp>
      <p:cxnSp>
        <p:nvCxnSpPr>
          <p:cNvPr id="8" name="Straight Arrow Connector 7"/>
          <p:cNvCxnSpPr/>
          <p:nvPr/>
        </p:nvCxnSpPr>
        <p:spPr>
          <a:xfrm>
            <a:off x="3025361" y="1287344"/>
            <a:ext cx="11145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496" y="5589240"/>
            <a:ext cx="9073008" cy="646331"/>
          </a:xfrm>
          <a:prstGeom prst="rect">
            <a:avLst/>
          </a:prstGeom>
          <a:solidFill>
            <a:schemeClr val="accent3">
              <a:lumMod val="20000"/>
              <a:lumOff val="80000"/>
            </a:schemeClr>
          </a:solidFill>
        </p:spPr>
        <p:txBody>
          <a:bodyPr wrap="square" rtlCol="0">
            <a:spAutoFit/>
          </a:bodyPr>
          <a:lstStyle/>
          <a:p>
            <a:r>
              <a:rPr lang="fi-FI" dirty="0" smtClean="0"/>
              <a:t>NOT: FORESEEING TURNING POINTS/TECH BUBBLES, FINANCE BUBBLES, </a:t>
            </a:r>
          </a:p>
          <a:p>
            <a:r>
              <a:rPr lang="fi-FI" dirty="0" smtClean="0"/>
              <a:t>BLACK SWANS...</a:t>
            </a:r>
            <a:endParaRPr lang="fi-FI" dirty="0"/>
          </a:p>
        </p:txBody>
      </p:sp>
      <p:pic>
        <p:nvPicPr>
          <p:cNvPr id="1026" name="Picture 2" descr="C:\Users\apaasio\Downloads\MM90004089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10483" y="3937492"/>
            <a:ext cx="15335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80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tx2">
              <a:lumMod val="20000"/>
              <a:lumOff val="80000"/>
            </a:schemeClr>
          </a:solidFill>
        </p:spPr>
        <p:txBody>
          <a:bodyPr>
            <a:normAutofit fontScale="90000"/>
          </a:bodyPr>
          <a:lstStyle/>
          <a:p>
            <a:r>
              <a:rPr lang="fi-FI" dirty="0" smtClean="0"/>
              <a:t>Organizational Evolution 1900 – 2000 I</a:t>
            </a:r>
            <a:endParaRPr lang="fi-FI" dirty="0"/>
          </a:p>
        </p:txBody>
      </p:sp>
      <p:sp>
        <p:nvSpPr>
          <p:cNvPr id="3" name="Isosceles Triangle 2"/>
          <p:cNvSpPr/>
          <p:nvPr/>
        </p:nvSpPr>
        <p:spPr>
          <a:xfrm>
            <a:off x="827584" y="1556792"/>
            <a:ext cx="1656184" cy="3240360"/>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5" name="Straight Connector 4"/>
          <p:cNvCxnSpPr/>
          <p:nvPr/>
        </p:nvCxnSpPr>
        <p:spPr>
          <a:xfrm flipH="1">
            <a:off x="1547664" y="2132856"/>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1403648" y="2492896"/>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403648" y="2780928"/>
            <a:ext cx="576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331640" y="3068960"/>
            <a:ext cx="6480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259632" y="3429000"/>
            <a:ext cx="8640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187624" y="3789040"/>
            <a:ext cx="10081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115616" y="4077072"/>
            <a:ext cx="11521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043608" y="4293096"/>
            <a:ext cx="1296144"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131840" y="1556792"/>
            <a:ext cx="5482952" cy="3385542"/>
          </a:xfrm>
          <a:prstGeom prst="rect">
            <a:avLst/>
          </a:prstGeom>
          <a:noFill/>
          <a:ln>
            <a:solidFill>
              <a:srgbClr val="0070C0"/>
            </a:solidFill>
          </a:ln>
        </p:spPr>
        <p:txBody>
          <a:bodyPr wrap="square" rtlCol="0">
            <a:spAutoFit/>
          </a:bodyPr>
          <a:lstStyle/>
          <a:p>
            <a:pPr marL="285750" indent="-285750">
              <a:buFont typeface="Arial" pitchFamily="34" charset="0"/>
              <a:buChar char="•"/>
            </a:pPr>
            <a:r>
              <a:rPr lang="fi-FI" sz="1600" dirty="0" smtClean="0"/>
              <a:t>LARGE INDUSTRIAL CONGLOMERATE AS IDEAL</a:t>
            </a:r>
          </a:p>
          <a:p>
            <a:pPr marL="285750" indent="-285750">
              <a:buFont typeface="Arial" pitchFamily="34" charset="0"/>
              <a:buChar char="•"/>
            </a:pPr>
            <a:r>
              <a:rPr lang="fi-FI" sz="1600" dirty="0" smtClean="0"/>
              <a:t>LARGE WAS CONSIDERED </a:t>
            </a:r>
            <a:r>
              <a:rPr lang="fi-FI" sz="1600" i="1" dirty="0" smtClean="0"/>
              <a:t>ALWAYS BETTER, MARKET MONOPOLY AS A GOAL</a:t>
            </a:r>
          </a:p>
          <a:p>
            <a:pPr marL="285750" indent="-285750">
              <a:buFont typeface="Arial" pitchFamily="34" charset="0"/>
              <a:buChar char="•"/>
            </a:pPr>
            <a:r>
              <a:rPr lang="fi-FI" sz="1600" i="1" dirty="0" smtClean="0"/>
              <a:t>(TOO) EXTREMELY WELL</a:t>
            </a:r>
            <a:r>
              <a:rPr lang="fi-FI" sz="1600" dirty="0" smtClean="0"/>
              <a:t> PLANNED, TOP-DOWN</a:t>
            </a:r>
          </a:p>
          <a:p>
            <a:pPr marL="285750" indent="-285750">
              <a:buFont typeface="Arial" pitchFamily="34" charset="0"/>
              <a:buChar char="•"/>
            </a:pPr>
            <a:r>
              <a:rPr lang="fi-FI" sz="1600" dirty="0" smtClean="0"/>
              <a:t>STRATEGIC PLANNING (FORECASTING-DRIVEN)</a:t>
            </a:r>
          </a:p>
          <a:p>
            <a:pPr marL="285750" indent="-285750">
              <a:buFont typeface="Arial" pitchFamily="34" charset="0"/>
              <a:buChar char="•"/>
            </a:pPr>
            <a:r>
              <a:rPr lang="fi-FI" sz="1600" dirty="0" smtClean="0"/>
              <a:t>HIGHLY DETAILED AND STATIC PROFESSIONAL QUALIFICATIONS (SILOS)</a:t>
            </a:r>
          </a:p>
          <a:p>
            <a:pPr marL="285750" indent="-285750">
              <a:buFont typeface="Arial" pitchFamily="34" charset="0"/>
              <a:buChar char="•"/>
            </a:pPr>
            <a:r>
              <a:rPr lang="fi-FI" sz="1600" dirty="0" smtClean="0"/>
              <a:t>OFTEN PRICING-DRIVEN (THINK MEDIA)</a:t>
            </a:r>
          </a:p>
          <a:p>
            <a:pPr marL="285750" indent="-285750">
              <a:buFont typeface="Arial" pitchFamily="34" charset="0"/>
              <a:buChar char="•"/>
            </a:pPr>
            <a:r>
              <a:rPr lang="fi-FI" sz="1600" dirty="0" smtClean="0"/>
              <a:t>CONTROL-DRIVEN</a:t>
            </a:r>
          </a:p>
          <a:p>
            <a:pPr marL="285750" indent="-285750">
              <a:buFont typeface="Arial" pitchFamily="34" charset="0"/>
              <a:buChar char="•"/>
            </a:pPr>
            <a:r>
              <a:rPr lang="fi-FI" sz="1600" dirty="0" smtClean="0"/>
              <a:t>JOBS ACCORDING TO FORMAL EDUCATION</a:t>
            </a:r>
          </a:p>
          <a:p>
            <a:pPr marL="285750" indent="-285750">
              <a:buFont typeface="Arial" pitchFamily="34" charset="0"/>
              <a:buChar char="•"/>
            </a:pPr>
            <a:r>
              <a:rPr lang="fi-FI" sz="1600" dirty="0" smtClean="0"/>
              <a:t>CUSTOMERS ... HMMM....</a:t>
            </a:r>
          </a:p>
          <a:p>
            <a:pPr marL="285750" indent="-285750">
              <a:buFont typeface="Arial" pitchFamily="34" charset="0"/>
              <a:buChar char="•"/>
            </a:pPr>
            <a:r>
              <a:rPr lang="fi-FI" sz="1600" dirty="0" smtClean="0"/>
              <a:t>THIS IS HOW BUSINESS ECONOMICS IS STILL (ALMOST) STRUCTURED!</a:t>
            </a:r>
            <a:endParaRPr lang="fi-FI" sz="1600" dirty="0"/>
          </a:p>
        </p:txBody>
      </p:sp>
      <p:sp>
        <p:nvSpPr>
          <p:cNvPr id="26" name="TextBox 25"/>
          <p:cNvSpPr txBox="1"/>
          <p:nvPr/>
        </p:nvSpPr>
        <p:spPr>
          <a:xfrm>
            <a:off x="3526071" y="6215944"/>
            <a:ext cx="5617929" cy="461665"/>
          </a:xfrm>
          <a:prstGeom prst="rect">
            <a:avLst/>
          </a:prstGeom>
          <a:solidFill>
            <a:schemeClr val="accent3">
              <a:lumMod val="20000"/>
              <a:lumOff val="80000"/>
            </a:schemeClr>
          </a:solidFill>
        </p:spPr>
        <p:txBody>
          <a:bodyPr wrap="square" rtlCol="0">
            <a:spAutoFit/>
          </a:bodyPr>
          <a:lstStyle/>
          <a:p>
            <a:r>
              <a:rPr lang="fi-FI" sz="1200" dirty="0" smtClean="0"/>
              <a:t>Robert Anthony (1965) </a:t>
            </a:r>
            <a:r>
              <a:rPr lang="fi-FI" sz="1200" i="1" dirty="0" smtClean="0"/>
              <a:t>Planning and Control Systems</a:t>
            </a:r>
          </a:p>
          <a:p>
            <a:r>
              <a:rPr lang="fi-FI" sz="1200" dirty="0" smtClean="0"/>
              <a:t>Igor Ansoff (1965) Strategic Planning</a:t>
            </a:r>
            <a:endParaRPr lang="fi-FI" sz="1200" dirty="0"/>
          </a:p>
        </p:txBody>
      </p:sp>
      <p:sp>
        <p:nvSpPr>
          <p:cNvPr id="27" name="TextBox 26"/>
          <p:cNvSpPr txBox="1"/>
          <p:nvPr/>
        </p:nvSpPr>
        <p:spPr>
          <a:xfrm>
            <a:off x="6804248" y="5157192"/>
            <a:ext cx="1435008" cy="830997"/>
          </a:xfrm>
          <a:prstGeom prst="rect">
            <a:avLst/>
          </a:prstGeom>
          <a:noFill/>
        </p:spPr>
        <p:txBody>
          <a:bodyPr wrap="none" rtlCol="0">
            <a:spAutoFit/>
          </a:bodyPr>
          <a:lstStyle/>
          <a:p>
            <a:r>
              <a:rPr lang="fi-FI" sz="4800" dirty="0" smtClean="0">
                <a:effectLst>
                  <a:outerShdw blurRad="38100" dist="38100" dir="2700000" algn="tl">
                    <a:srgbClr val="000000">
                      <a:alpha val="43137"/>
                    </a:srgbClr>
                  </a:outerShdw>
                </a:effectLst>
              </a:rPr>
              <a:t>1973</a:t>
            </a:r>
            <a:endParaRPr lang="fi-FI" sz="4800" dirty="0">
              <a:effectLst>
                <a:outerShdw blurRad="38100" dist="38100" dir="2700000" algn="tl">
                  <a:srgbClr val="000000">
                    <a:alpha val="43137"/>
                  </a:srgbClr>
                </a:outerShdw>
              </a:effectLst>
            </a:endParaRPr>
          </a:p>
        </p:txBody>
      </p:sp>
      <p:sp>
        <p:nvSpPr>
          <p:cNvPr id="4" name="TextBox 3"/>
          <p:cNvSpPr txBox="1"/>
          <p:nvPr/>
        </p:nvSpPr>
        <p:spPr>
          <a:xfrm>
            <a:off x="1042547" y="1473137"/>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Tree>
    <p:extLst>
      <p:ext uri="{BB962C8B-B14F-4D97-AF65-F5344CB8AC3E}">
        <p14:creationId xmlns:p14="http://schemas.microsoft.com/office/powerpoint/2010/main" val="2782120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423988" y="-27384"/>
            <a:ext cx="5473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nchor="ctr"/>
          <a:lstStyle/>
          <a:p>
            <a:pPr algn="l"/>
            <a:r>
              <a:rPr lang="en-US" sz="2800" b="1" dirty="0">
                <a:solidFill>
                  <a:schemeClr val="tx2"/>
                </a:solidFill>
              </a:rPr>
              <a:t>Reality </a:t>
            </a:r>
            <a:r>
              <a:rPr lang="en-US" sz="2800" b="1" dirty="0" smtClean="0">
                <a:solidFill>
                  <a:schemeClr val="tx2"/>
                </a:solidFill>
              </a:rPr>
              <a:t>Check</a:t>
            </a:r>
            <a:r>
              <a:rPr lang="en-US" sz="2800" b="1" dirty="0">
                <a:solidFill>
                  <a:schemeClr val="tx2"/>
                </a:solidFill>
              </a:rPr>
              <a:t>?</a:t>
            </a:r>
          </a:p>
        </p:txBody>
      </p:sp>
      <p:sp>
        <p:nvSpPr>
          <p:cNvPr id="6" name="Rectangle 5"/>
          <p:cNvSpPr>
            <a:spLocks noChangeArrowheads="1"/>
          </p:cNvSpPr>
          <p:nvPr/>
        </p:nvSpPr>
        <p:spPr bwMode="auto">
          <a:xfrm>
            <a:off x="631825" y="1340768"/>
            <a:ext cx="77771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lstStyle/>
          <a:p>
            <a:pPr marL="384175" indent="-384175" algn="l">
              <a:spcBef>
                <a:spcPct val="20000"/>
              </a:spcBef>
            </a:pPr>
            <a:r>
              <a:rPr lang="en-US" sz="2600" dirty="0"/>
              <a:t>“It must be considered that there is nothing more difficult to carry out, no more doubtful of success, no more dangerous to handle than to initiate a new order of things.” (Machiavelli: Prince, p.51)</a:t>
            </a:r>
          </a:p>
          <a:p>
            <a:pPr marL="384175" indent="-384175" algn="l">
              <a:spcBef>
                <a:spcPct val="20000"/>
              </a:spcBef>
            </a:pPr>
            <a:endParaRPr lang="en-GB" sz="2600" dirty="0"/>
          </a:p>
          <a:p>
            <a:pPr marL="384175" indent="-384175" algn="l">
              <a:spcBef>
                <a:spcPct val="20000"/>
              </a:spcBef>
            </a:pPr>
            <a:r>
              <a:rPr lang="en-GB" sz="2600" dirty="0"/>
              <a:t>“When an inventor in Silicon Valley opens his garage door to show off his latest idea, he has 50% of the world market in front of him. When an in inventor in Finland opens his garage door, he faces three feet of snow.” J.O. </a:t>
            </a:r>
            <a:r>
              <a:rPr lang="en-GB" sz="2600" dirty="0" err="1"/>
              <a:t>Nieminen</a:t>
            </a:r>
            <a:r>
              <a:rPr lang="en-GB" sz="2600" dirty="0"/>
              <a:t>, CEO of Nokia </a:t>
            </a:r>
            <a:r>
              <a:rPr lang="en-GB" sz="2600" dirty="0" err="1"/>
              <a:t>Mobira</a:t>
            </a:r>
            <a:r>
              <a:rPr lang="en-GB" sz="2600" dirty="0"/>
              <a:t>, 1984</a:t>
            </a:r>
            <a:endParaRPr lang="en-US" sz="2600" dirty="0"/>
          </a:p>
        </p:txBody>
      </p:sp>
      <p:pic>
        <p:nvPicPr>
          <p:cNvPr id="7" name="Picture 6" descr="j0293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34144"/>
            <a:ext cx="1800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494405"/>
      </p:ext>
    </p:extLst>
  </p:cSld>
  <p:clrMapOvr>
    <a:masterClrMapping/>
  </p:clrMapOvr>
  <p:transition spd="med">
    <p:push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066130"/>
          </a:xfrm>
          <a:solidFill>
            <a:schemeClr val="tx2">
              <a:lumMod val="20000"/>
              <a:lumOff val="80000"/>
            </a:schemeClr>
          </a:solidFill>
          <a:effectLst>
            <a:innerShdw blurRad="63500" dist="50800" dir="16200000">
              <a:prstClr val="black">
                <a:alpha val="50000"/>
              </a:prstClr>
            </a:innerShdw>
          </a:effectLst>
        </p:spPr>
        <p:txBody>
          <a:bodyPr>
            <a:normAutofit fontScale="90000"/>
          </a:bodyPr>
          <a:lstStyle/>
          <a:p>
            <a:r>
              <a:rPr lang="fi-FI" dirty="0" smtClean="0"/>
              <a:t>Organizational Evolution 1900 – 2000 II</a:t>
            </a:r>
            <a:endParaRPr lang="fi-FI" dirty="0"/>
          </a:p>
        </p:txBody>
      </p:sp>
      <p:sp>
        <p:nvSpPr>
          <p:cNvPr id="4" name="Rounded Rectangle 3"/>
          <p:cNvSpPr/>
          <p:nvPr/>
        </p:nvSpPr>
        <p:spPr>
          <a:xfrm>
            <a:off x="611560" y="1844824"/>
            <a:ext cx="2592288" cy="864096"/>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effectLst>
                  <a:outerShdw blurRad="38100" dist="38100" dir="2700000" algn="tl">
                    <a:srgbClr val="000000">
                      <a:alpha val="43137"/>
                    </a:srgbClr>
                  </a:outerShdw>
                </a:effectLst>
              </a:rPr>
              <a:t>HEADQUARTERS</a:t>
            </a:r>
            <a:endParaRPr lang="fi-FI"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457200" y="3501008"/>
            <a:ext cx="73042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PC1</a:t>
            </a:r>
            <a:endParaRPr lang="fi-FI" dirty="0"/>
          </a:p>
        </p:txBody>
      </p:sp>
      <p:sp>
        <p:nvSpPr>
          <p:cNvPr id="6" name="Rounded Rectangle 5"/>
          <p:cNvSpPr/>
          <p:nvPr/>
        </p:nvSpPr>
        <p:spPr>
          <a:xfrm>
            <a:off x="1542492" y="3501008"/>
            <a:ext cx="73042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PC2</a:t>
            </a:r>
            <a:endParaRPr lang="fi-FI" dirty="0"/>
          </a:p>
        </p:txBody>
      </p:sp>
      <p:sp>
        <p:nvSpPr>
          <p:cNvPr id="7" name="Rounded Rectangle 6"/>
          <p:cNvSpPr/>
          <p:nvPr/>
        </p:nvSpPr>
        <p:spPr>
          <a:xfrm>
            <a:off x="2555776" y="3501008"/>
            <a:ext cx="730424"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PC3</a:t>
            </a:r>
            <a:endParaRPr lang="fi-FI" dirty="0"/>
          </a:p>
        </p:txBody>
      </p:sp>
      <p:cxnSp>
        <p:nvCxnSpPr>
          <p:cNvPr id="10" name="Straight Arrow Connector 9"/>
          <p:cNvCxnSpPr/>
          <p:nvPr/>
        </p:nvCxnSpPr>
        <p:spPr>
          <a:xfrm>
            <a:off x="822412" y="2780928"/>
            <a:ext cx="0" cy="64807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920988" y="2780928"/>
            <a:ext cx="0" cy="64807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907704" y="2780928"/>
            <a:ext cx="0" cy="64807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211960" y="1654348"/>
            <a:ext cx="4536504" cy="3539430"/>
          </a:xfrm>
          <a:prstGeom prst="rect">
            <a:avLst/>
          </a:prstGeom>
          <a:noFill/>
        </p:spPr>
        <p:txBody>
          <a:bodyPr wrap="square" rtlCol="0">
            <a:spAutoFit/>
          </a:bodyPr>
          <a:lstStyle/>
          <a:p>
            <a:pPr marL="285750" indent="-285750">
              <a:buFont typeface="Arial" pitchFamily="34" charset="0"/>
              <a:buChar char="•"/>
            </a:pPr>
            <a:r>
              <a:rPr lang="fi-FI" sz="1600" dirty="0" smtClean="0"/>
              <a:t>STRATEGIC MANAGEMENT, WEAK SIGNALS</a:t>
            </a:r>
          </a:p>
          <a:p>
            <a:pPr marL="285750" indent="-285750">
              <a:buFont typeface="Arial" pitchFamily="34" charset="0"/>
              <a:buChar char="•"/>
            </a:pPr>
            <a:r>
              <a:rPr lang="fi-FI" sz="1600" dirty="0" smtClean="0"/>
              <a:t>FROM FORECASTS TO SCENARIOS</a:t>
            </a:r>
          </a:p>
          <a:p>
            <a:pPr marL="285750" indent="-285750">
              <a:buFont typeface="Arial" pitchFamily="34" charset="0"/>
              <a:buChar char="•"/>
            </a:pPr>
            <a:r>
              <a:rPr lang="fi-FI" sz="1600" dirty="0" smtClean="0"/>
              <a:t>FROM TOP-DOWN TO MARKET-DRIVEN</a:t>
            </a:r>
          </a:p>
          <a:p>
            <a:pPr marL="285750" indent="-285750">
              <a:buFont typeface="Arial" pitchFamily="34" charset="0"/>
              <a:buChar char="•"/>
            </a:pPr>
            <a:r>
              <a:rPr lang="fi-FI" sz="1600" i="1" dirty="0" smtClean="0"/>
              <a:t>MANAGEMENT</a:t>
            </a:r>
            <a:r>
              <a:rPr lang="fi-FI" sz="1600" dirty="0" smtClean="0"/>
              <a:t> SIMPLIFIED (ROI), </a:t>
            </a:r>
            <a:r>
              <a:rPr lang="fi-FI" sz="1600" i="1" dirty="0" smtClean="0">
                <a:effectLst>
                  <a:outerShdw blurRad="38100" dist="38100" dir="2700000" algn="tl">
                    <a:srgbClr val="000000">
                      <a:alpha val="43137"/>
                    </a:srgbClr>
                  </a:outerShdw>
                </a:effectLst>
              </a:rPr>
              <a:t>LEADERSHIP</a:t>
            </a:r>
            <a:r>
              <a:rPr lang="fi-FI" sz="1600" dirty="0" smtClean="0"/>
              <a:t> IN</a:t>
            </a:r>
          </a:p>
          <a:p>
            <a:pPr marL="285750" indent="-285750">
              <a:buFont typeface="Arial" pitchFamily="34" charset="0"/>
              <a:buChar char="•"/>
            </a:pPr>
            <a:r>
              <a:rPr lang="fi-FI" sz="1600" dirty="0" smtClean="0"/>
              <a:t>EVERYTHING MARKET-DRIVEN</a:t>
            </a:r>
          </a:p>
          <a:p>
            <a:pPr marL="285750" indent="-285750">
              <a:buFont typeface="Arial" pitchFamily="34" charset="0"/>
              <a:buChar char="•"/>
            </a:pPr>
            <a:r>
              <a:rPr lang="fi-FI" sz="1600" dirty="0" smtClean="0"/>
              <a:t>BUSINESS PHILOSOPHY IS </a:t>
            </a:r>
            <a:r>
              <a:rPr lang="fi-FI" sz="1600" i="1" dirty="0" smtClean="0"/>
              <a:t>EFFICIENCEY</a:t>
            </a:r>
            <a:r>
              <a:rPr lang="fi-FI" sz="1600" dirty="0" smtClean="0"/>
              <a:t> AND </a:t>
            </a:r>
            <a:r>
              <a:rPr lang="fi-FI" sz="1600" i="1" dirty="0" smtClean="0"/>
              <a:t>PROFITABILITY</a:t>
            </a:r>
            <a:r>
              <a:rPr lang="fi-FI" sz="1600" dirty="0" smtClean="0"/>
              <a:t> –DRIVEN</a:t>
            </a:r>
          </a:p>
          <a:p>
            <a:pPr marL="285750" indent="-285750">
              <a:buFont typeface="Arial" pitchFamily="34" charset="0"/>
              <a:buChar char="•"/>
            </a:pPr>
            <a:r>
              <a:rPr lang="fi-FI" sz="1600" dirty="0" smtClean="0"/>
              <a:t>STILL </a:t>
            </a:r>
            <a:r>
              <a:rPr lang="fi-FI" sz="1600" i="1" dirty="0" smtClean="0"/>
              <a:t>BIG IS BEAUTIFUL</a:t>
            </a:r>
          </a:p>
          <a:p>
            <a:pPr marL="285750" indent="-285750">
              <a:buFont typeface="Arial" pitchFamily="34" charset="0"/>
              <a:buChar char="•"/>
            </a:pPr>
            <a:endParaRPr lang="fi-FI" sz="1600" i="1" dirty="0"/>
          </a:p>
          <a:p>
            <a:pPr marL="285750" indent="-285750">
              <a:buFont typeface="Arial" pitchFamily="34" charset="0"/>
              <a:buChar char="•"/>
            </a:pPr>
            <a:r>
              <a:rPr lang="fi-FI" sz="1600" dirty="0" smtClean="0"/>
              <a:t>PETERS&amp;WATERMANN (1983) </a:t>
            </a:r>
            <a:r>
              <a:rPr lang="fi-FI" sz="1600" i="1" dirty="0" smtClean="0"/>
              <a:t>In</a:t>
            </a:r>
            <a:r>
              <a:rPr lang="fi-FI" sz="1600" dirty="0" smtClean="0"/>
              <a:t> </a:t>
            </a:r>
            <a:r>
              <a:rPr lang="fi-FI" sz="1600" i="1" dirty="0" smtClean="0"/>
              <a:t>Search of Excellence:  </a:t>
            </a:r>
            <a:r>
              <a:rPr lang="fi-FI" sz="1600" dirty="0" smtClean="0"/>
              <a:t>Management, business culture....</a:t>
            </a:r>
            <a:endParaRPr lang="fi-FI" sz="1600" dirty="0"/>
          </a:p>
        </p:txBody>
      </p:sp>
      <p:sp>
        <p:nvSpPr>
          <p:cNvPr id="14" name="Oval 13"/>
          <p:cNvSpPr/>
          <p:nvPr/>
        </p:nvSpPr>
        <p:spPr>
          <a:xfrm>
            <a:off x="1358877" y="3372287"/>
            <a:ext cx="1080120" cy="10081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6" name="Straight Arrow Connector 15"/>
          <p:cNvCxnSpPr>
            <a:stCxn id="14" idx="4"/>
          </p:cNvCxnSpPr>
          <p:nvPr/>
        </p:nvCxnSpPr>
        <p:spPr>
          <a:xfrm>
            <a:off x="1898937" y="4380399"/>
            <a:ext cx="0" cy="3447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9215" y="4742066"/>
            <a:ext cx="3456977" cy="1200329"/>
          </a:xfrm>
          <a:prstGeom prst="rect">
            <a:avLst/>
          </a:prstGeom>
          <a:noFill/>
        </p:spPr>
        <p:txBody>
          <a:bodyPr wrap="square" rtlCol="0">
            <a:spAutoFit/>
          </a:bodyPr>
          <a:lstStyle/>
          <a:p>
            <a:pPr algn="ctr"/>
            <a:r>
              <a:rPr lang="fi-FI" dirty="0" smtClean="0"/>
              <a:t>WHY THIS MODEL? </a:t>
            </a:r>
          </a:p>
          <a:p>
            <a:pPr algn="ctr"/>
            <a:r>
              <a:rPr lang="fi-FI" dirty="0" smtClean="0"/>
              <a:t>ANY THEORETICAL GROUNDS?</a:t>
            </a:r>
          </a:p>
          <a:p>
            <a:pPr algn="ctr"/>
            <a:r>
              <a:rPr lang="fi-FI" dirty="0" smtClean="0"/>
              <a:t>WAS THIS A MOVE TOWARDS </a:t>
            </a:r>
            <a:r>
              <a:rPr lang="fi-FI" i="1" dirty="0" smtClean="0">
                <a:effectLst>
                  <a:outerShdw blurRad="38100" dist="38100" dir="2700000" algn="tl">
                    <a:srgbClr val="000000">
                      <a:alpha val="43137"/>
                    </a:srgbClr>
                  </a:outerShdw>
                </a:effectLst>
              </a:rPr>
              <a:t>ENTREPRENEURSHIP</a:t>
            </a:r>
            <a:r>
              <a:rPr lang="fi-FI" dirty="0" smtClean="0"/>
              <a:t>?</a:t>
            </a:r>
            <a:endParaRPr lang="fi-FI" dirty="0"/>
          </a:p>
        </p:txBody>
      </p:sp>
      <p:sp>
        <p:nvSpPr>
          <p:cNvPr id="18" name="TextBox 17"/>
          <p:cNvSpPr txBox="1"/>
          <p:nvPr/>
        </p:nvSpPr>
        <p:spPr>
          <a:xfrm>
            <a:off x="4211960" y="5571936"/>
            <a:ext cx="2088232" cy="369332"/>
          </a:xfrm>
          <a:prstGeom prst="rect">
            <a:avLst/>
          </a:prstGeom>
          <a:solidFill>
            <a:srgbClr val="FFFF00"/>
          </a:solidFill>
        </p:spPr>
        <p:txBody>
          <a:bodyPr wrap="square" rtlCol="0">
            <a:spAutoFit/>
          </a:bodyPr>
          <a:lstStyle/>
          <a:p>
            <a:r>
              <a:rPr lang="fi-FI" dirty="0" smtClean="0"/>
              <a:t>HOW, WHY NOT?</a:t>
            </a:r>
            <a:endParaRPr lang="fi-FI" dirty="0"/>
          </a:p>
        </p:txBody>
      </p:sp>
      <p:cxnSp>
        <p:nvCxnSpPr>
          <p:cNvPr id="20" name="Straight Arrow Connector 19"/>
          <p:cNvCxnSpPr/>
          <p:nvPr/>
        </p:nvCxnSpPr>
        <p:spPr>
          <a:xfrm>
            <a:off x="3059832" y="5756602"/>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876256" y="5229200"/>
            <a:ext cx="1435008" cy="830997"/>
          </a:xfrm>
          <a:prstGeom prst="rect">
            <a:avLst/>
          </a:prstGeom>
          <a:noFill/>
        </p:spPr>
        <p:txBody>
          <a:bodyPr wrap="none" rtlCol="0">
            <a:spAutoFit/>
          </a:bodyPr>
          <a:lstStyle/>
          <a:p>
            <a:r>
              <a:rPr lang="fi-FI" sz="4800" dirty="0" smtClean="0">
                <a:effectLst>
                  <a:outerShdw blurRad="38100" dist="38100" dir="2700000" algn="tl">
                    <a:srgbClr val="000000">
                      <a:alpha val="43137"/>
                    </a:srgbClr>
                  </a:outerShdw>
                </a:effectLst>
              </a:rPr>
              <a:t>1983</a:t>
            </a:r>
            <a:endParaRPr lang="fi-FI" sz="4800" dirty="0">
              <a:effectLst>
                <a:outerShdw blurRad="38100" dist="38100" dir="2700000" algn="tl">
                  <a:srgbClr val="000000">
                    <a:alpha val="43137"/>
                  </a:srgbClr>
                </a:outerShdw>
              </a:effectLst>
            </a:endParaRPr>
          </a:p>
        </p:txBody>
      </p:sp>
      <p:sp>
        <p:nvSpPr>
          <p:cNvPr id="21" name="TextBox 20"/>
          <p:cNvSpPr txBox="1"/>
          <p:nvPr/>
        </p:nvSpPr>
        <p:spPr>
          <a:xfrm>
            <a:off x="43454" y="2018766"/>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
        <p:nvSpPr>
          <p:cNvPr id="22" name="TextBox 21"/>
          <p:cNvSpPr txBox="1"/>
          <p:nvPr/>
        </p:nvSpPr>
        <p:spPr>
          <a:xfrm>
            <a:off x="24075" y="3501008"/>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Tree>
    <p:extLst>
      <p:ext uri="{BB962C8B-B14F-4D97-AF65-F5344CB8AC3E}">
        <p14:creationId xmlns:p14="http://schemas.microsoft.com/office/powerpoint/2010/main" val="3790191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435280" cy="922114"/>
          </a:xfrm>
          <a:solidFill>
            <a:schemeClr val="tx2">
              <a:lumMod val="20000"/>
              <a:lumOff val="80000"/>
            </a:schemeClr>
          </a:solidFill>
          <a:effectLst>
            <a:innerShdw blurRad="63500" dist="50800" dir="16200000">
              <a:prstClr val="black">
                <a:alpha val="50000"/>
              </a:prstClr>
            </a:innerShdw>
          </a:effectLst>
        </p:spPr>
        <p:txBody>
          <a:bodyPr>
            <a:normAutofit fontScale="90000"/>
          </a:bodyPr>
          <a:lstStyle/>
          <a:p>
            <a:r>
              <a:rPr lang="fi-FI" dirty="0" smtClean="0"/>
              <a:t>Organizational Evolution 1900 – 2000 III</a:t>
            </a:r>
            <a:endParaRPr lang="fi-FI" dirty="0"/>
          </a:p>
        </p:txBody>
      </p:sp>
      <p:sp>
        <p:nvSpPr>
          <p:cNvPr id="4" name="Rounded Rectangle 3"/>
          <p:cNvSpPr/>
          <p:nvPr/>
        </p:nvSpPr>
        <p:spPr>
          <a:xfrm>
            <a:off x="1619672" y="2860775"/>
            <a:ext cx="1008112" cy="648072"/>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HQ</a:t>
            </a:r>
            <a:endParaRPr lang="fi-FI" dirty="0">
              <a:solidFill>
                <a:schemeClr val="tx1"/>
              </a:solidFill>
            </a:endParaRPr>
          </a:p>
        </p:txBody>
      </p:sp>
      <p:sp>
        <p:nvSpPr>
          <p:cNvPr id="5" name="Oval 4"/>
          <p:cNvSpPr/>
          <p:nvPr/>
        </p:nvSpPr>
        <p:spPr>
          <a:xfrm>
            <a:off x="457200" y="1772816"/>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BU1</a:t>
            </a:r>
            <a:endParaRPr lang="fi-FI" dirty="0"/>
          </a:p>
        </p:txBody>
      </p:sp>
      <p:sp>
        <p:nvSpPr>
          <p:cNvPr id="6" name="Oval 5"/>
          <p:cNvSpPr/>
          <p:nvPr/>
        </p:nvSpPr>
        <p:spPr>
          <a:xfrm>
            <a:off x="1753344" y="1556792"/>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BU6</a:t>
            </a:r>
            <a:endParaRPr lang="fi-FI" dirty="0"/>
          </a:p>
        </p:txBody>
      </p:sp>
      <p:sp>
        <p:nvSpPr>
          <p:cNvPr id="7" name="Oval 6"/>
          <p:cNvSpPr/>
          <p:nvPr/>
        </p:nvSpPr>
        <p:spPr>
          <a:xfrm>
            <a:off x="2915816" y="2060848"/>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BU5</a:t>
            </a:r>
            <a:endParaRPr lang="fi-FI" dirty="0"/>
          </a:p>
        </p:txBody>
      </p:sp>
      <p:sp>
        <p:nvSpPr>
          <p:cNvPr id="8" name="Oval 7"/>
          <p:cNvSpPr/>
          <p:nvPr/>
        </p:nvSpPr>
        <p:spPr>
          <a:xfrm>
            <a:off x="3131840" y="3101022"/>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BU5</a:t>
            </a:r>
            <a:endParaRPr lang="fi-FI" dirty="0"/>
          </a:p>
        </p:txBody>
      </p:sp>
      <p:sp>
        <p:nvSpPr>
          <p:cNvPr id="9" name="Oval 8"/>
          <p:cNvSpPr/>
          <p:nvPr/>
        </p:nvSpPr>
        <p:spPr>
          <a:xfrm>
            <a:off x="2201192" y="3933056"/>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BU4</a:t>
            </a:r>
            <a:endParaRPr lang="fi-FI" dirty="0"/>
          </a:p>
        </p:txBody>
      </p:sp>
      <p:sp>
        <p:nvSpPr>
          <p:cNvPr id="10" name="Oval 9"/>
          <p:cNvSpPr/>
          <p:nvPr/>
        </p:nvSpPr>
        <p:spPr>
          <a:xfrm>
            <a:off x="966428" y="3933056"/>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BU3</a:t>
            </a:r>
            <a:endParaRPr lang="fi-FI" dirty="0"/>
          </a:p>
        </p:txBody>
      </p:sp>
      <p:sp>
        <p:nvSpPr>
          <p:cNvPr id="11" name="Oval 10"/>
          <p:cNvSpPr/>
          <p:nvPr/>
        </p:nvSpPr>
        <p:spPr>
          <a:xfrm>
            <a:off x="179512" y="3068960"/>
            <a:ext cx="10184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BU2</a:t>
            </a:r>
            <a:endParaRPr lang="fi-FI" dirty="0"/>
          </a:p>
        </p:txBody>
      </p:sp>
      <p:cxnSp>
        <p:nvCxnSpPr>
          <p:cNvPr id="13" name="Straight Arrow Connector 12"/>
          <p:cNvCxnSpPr>
            <a:stCxn id="6" idx="4"/>
          </p:cNvCxnSpPr>
          <p:nvPr/>
        </p:nvCxnSpPr>
        <p:spPr>
          <a:xfrm>
            <a:off x="2262572" y="2420888"/>
            <a:ext cx="0" cy="36004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5"/>
          </p:cNvCxnSpPr>
          <p:nvPr/>
        </p:nvCxnSpPr>
        <p:spPr>
          <a:xfrm>
            <a:off x="1326507" y="2510368"/>
            <a:ext cx="293165" cy="29123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197968" y="3144910"/>
            <a:ext cx="277688" cy="39901"/>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691680" y="3573016"/>
            <a:ext cx="144016" cy="36004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411760" y="3573016"/>
            <a:ext cx="84180" cy="36004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10420" y="3184811"/>
            <a:ext cx="277404" cy="160069"/>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627784" y="2600908"/>
            <a:ext cx="238748" cy="25986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966428" y="5085184"/>
            <a:ext cx="869268" cy="720080"/>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2" name="Oval 31"/>
          <p:cNvSpPr/>
          <p:nvPr/>
        </p:nvSpPr>
        <p:spPr>
          <a:xfrm>
            <a:off x="2312524" y="5013176"/>
            <a:ext cx="869268" cy="720080"/>
          </a:xfrm>
          <a:prstGeom prst="ellipse">
            <a:avLst/>
          </a:prstGeom>
          <a:solidFill>
            <a:srgbClr val="F3F6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Freeform 32"/>
          <p:cNvSpPr/>
          <p:nvPr/>
        </p:nvSpPr>
        <p:spPr>
          <a:xfrm>
            <a:off x="470780" y="3675707"/>
            <a:ext cx="3002636" cy="2453489"/>
          </a:xfrm>
          <a:custGeom>
            <a:avLst/>
            <a:gdLst>
              <a:gd name="connsiteX0" fmla="*/ 353085 w 3002636"/>
              <a:gd name="connsiteY0" fmla="*/ 461727 h 2453489"/>
              <a:gd name="connsiteX1" fmla="*/ 398353 w 3002636"/>
              <a:gd name="connsiteY1" fmla="*/ 425513 h 2453489"/>
              <a:gd name="connsiteX2" fmla="*/ 416460 w 3002636"/>
              <a:gd name="connsiteY2" fmla="*/ 398352 h 2453489"/>
              <a:gd name="connsiteX3" fmla="*/ 452673 w 3002636"/>
              <a:gd name="connsiteY3" fmla="*/ 380245 h 2453489"/>
              <a:gd name="connsiteX4" fmla="*/ 479834 w 3002636"/>
              <a:gd name="connsiteY4" fmla="*/ 344032 h 2453489"/>
              <a:gd name="connsiteX5" fmla="*/ 543208 w 3002636"/>
              <a:gd name="connsiteY5" fmla="*/ 316871 h 2453489"/>
              <a:gd name="connsiteX6" fmla="*/ 579422 w 3002636"/>
              <a:gd name="connsiteY6" fmla="*/ 298764 h 2453489"/>
              <a:gd name="connsiteX7" fmla="*/ 660903 w 3002636"/>
              <a:gd name="connsiteY7" fmla="*/ 253497 h 2453489"/>
              <a:gd name="connsiteX8" fmla="*/ 715224 w 3002636"/>
              <a:gd name="connsiteY8" fmla="*/ 226337 h 2453489"/>
              <a:gd name="connsiteX9" fmla="*/ 769545 w 3002636"/>
              <a:gd name="connsiteY9" fmla="*/ 199176 h 2453489"/>
              <a:gd name="connsiteX10" fmla="*/ 796705 w 3002636"/>
              <a:gd name="connsiteY10" fmla="*/ 172016 h 2453489"/>
              <a:gd name="connsiteX11" fmla="*/ 887240 w 3002636"/>
              <a:gd name="connsiteY11" fmla="*/ 144855 h 2453489"/>
              <a:gd name="connsiteX12" fmla="*/ 941561 w 3002636"/>
              <a:gd name="connsiteY12" fmla="*/ 126748 h 2453489"/>
              <a:gd name="connsiteX13" fmla="*/ 968721 w 3002636"/>
              <a:gd name="connsiteY13" fmla="*/ 108642 h 2453489"/>
              <a:gd name="connsiteX14" fmla="*/ 1023042 w 3002636"/>
              <a:gd name="connsiteY14" fmla="*/ 99588 h 2453489"/>
              <a:gd name="connsiteX15" fmla="*/ 1050202 w 3002636"/>
              <a:gd name="connsiteY15" fmla="*/ 90535 h 2453489"/>
              <a:gd name="connsiteX16" fmla="*/ 1086416 w 3002636"/>
              <a:gd name="connsiteY16" fmla="*/ 72428 h 2453489"/>
              <a:gd name="connsiteX17" fmla="*/ 1158844 w 3002636"/>
              <a:gd name="connsiteY17" fmla="*/ 63374 h 2453489"/>
              <a:gd name="connsiteX18" fmla="*/ 1285592 w 3002636"/>
              <a:gd name="connsiteY18" fmla="*/ 45267 h 2453489"/>
              <a:gd name="connsiteX19" fmla="*/ 1339913 w 3002636"/>
              <a:gd name="connsiteY19" fmla="*/ 36214 h 2453489"/>
              <a:gd name="connsiteX20" fmla="*/ 1412341 w 3002636"/>
              <a:gd name="connsiteY20" fmla="*/ 18107 h 2453489"/>
              <a:gd name="connsiteX21" fmla="*/ 1855961 w 3002636"/>
              <a:gd name="connsiteY21" fmla="*/ 0 h 2453489"/>
              <a:gd name="connsiteX22" fmla="*/ 2209046 w 3002636"/>
              <a:gd name="connsiteY22" fmla="*/ 9053 h 2453489"/>
              <a:gd name="connsiteX23" fmla="*/ 2290527 w 3002636"/>
              <a:gd name="connsiteY23" fmla="*/ 27160 h 2453489"/>
              <a:gd name="connsiteX24" fmla="*/ 2353901 w 3002636"/>
              <a:gd name="connsiteY24" fmla="*/ 45267 h 2453489"/>
              <a:gd name="connsiteX25" fmla="*/ 2417275 w 3002636"/>
              <a:gd name="connsiteY25" fmla="*/ 72428 h 2453489"/>
              <a:gd name="connsiteX26" fmla="*/ 2471596 w 3002636"/>
              <a:gd name="connsiteY26" fmla="*/ 108642 h 2453489"/>
              <a:gd name="connsiteX27" fmla="*/ 2534970 w 3002636"/>
              <a:gd name="connsiteY27" fmla="*/ 135802 h 2453489"/>
              <a:gd name="connsiteX28" fmla="*/ 2562131 w 3002636"/>
              <a:gd name="connsiteY28" fmla="*/ 153909 h 2453489"/>
              <a:gd name="connsiteX29" fmla="*/ 2625505 w 3002636"/>
              <a:gd name="connsiteY29" fmla="*/ 181069 h 2453489"/>
              <a:gd name="connsiteX30" fmla="*/ 2679826 w 3002636"/>
              <a:gd name="connsiteY30" fmla="*/ 217283 h 2453489"/>
              <a:gd name="connsiteX31" fmla="*/ 2734147 w 3002636"/>
              <a:gd name="connsiteY31" fmla="*/ 253497 h 2453489"/>
              <a:gd name="connsiteX32" fmla="*/ 2761307 w 3002636"/>
              <a:gd name="connsiteY32" fmla="*/ 271604 h 2453489"/>
              <a:gd name="connsiteX33" fmla="*/ 2788468 w 3002636"/>
              <a:gd name="connsiteY33" fmla="*/ 289711 h 2453489"/>
              <a:gd name="connsiteX34" fmla="*/ 2833735 w 3002636"/>
              <a:gd name="connsiteY34" fmla="*/ 344032 h 2453489"/>
              <a:gd name="connsiteX35" fmla="*/ 2869949 w 3002636"/>
              <a:gd name="connsiteY35" fmla="*/ 398352 h 2453489"/>
              <a:gd name="connsiteX36" fmla="*/ 2888056 w 3002636"/>
              <a:gd name="connsiteY36" fmla="*/ 425513 h 2453489"/>
              <a:gd name="connsiteX37" fmla="*/ 2924270 w 3002636"/>
              <a:gd name="connsiteY37" fmla="*/ 488887 h 2453489"/>
              <a:gd name="connsiteX38" fmla="*/ 2942376 w 3002636"/>
              <a:gd name="connsiteY38" fmla="*/ 534154 h 2453489"/>
              <a:gd name="connsiteX39" fmla="*/ 2960483 w 3002636"/>
              <a:gd name="connsiteY39" fmla="*/ 606582 h 2453489"/>
              <a:gd name="connsiteX40" fmla="*/ 2969537 w 3002636"/>
              <a:gd name="connsiteY40" fmla="*/ 642796 h 2453489"/>
              <a:gd name="connsiteX41" fmla="*/ 2987644 w 3002636"/>
              <a:gd name="connsiteY41" fmla="*/ 697117 h 2453489"/>
              <a:gd name="connsiteX42" fmla="*/ 2987644 w 3002636"/>
              <a:gd name="connsiteY42" fmla="*/ 1439501 h 2453489"/>
              <a:gd name="connsiteX43" fmla="*/ 2969537 w 3002636"/>
              <a:gd name="connsiteY43" fmla="*/ 1647731 h 2453489"/>
              <a:gd name="connsiteX44" fmla="*/ 2951430 w 3002636"/>
              <a:gd name="connsiteY44" fmla="*/ 1828800 h 2453489"/>
              <a:gd name="connsiteX45" fmla="*/ 2933323 w 3002636"/>
              <a:gd name="connsiteY45" fmla="*/ 1919335 h 2453489"/>
              <a:gd name="connsiteX46" fmla="*/ 2924270 w 3002636"/>
              <a:gd name="connsiteY46" fmla="*/ 1955548 h 2453489"/>
              <a:gd name="connsiteX47" fmla="*/ 2906163 w 3002636"/>
              <a:gd name="connsiteY47" fmla="*/ 1982709 h 2453489"/>
              <a:gd name="connsiteX48" fmla="*/ 2879002 w 3002636"/>
              <a:gd name="connsiteY48" fmla="*/ 2073243 h 2453489"/>
              <a:gd name="connsiteX49" fmla="*/ 2860895 w 3002636"/>
              <a:gd name="connsiteY49" fmla="*/ 2109457 h 2453489"/>
              <a:gd name="connsiteX50" fmla="*/ 2851842 w 3002636"/>
              <a:gd name="connsiteY50" fmla="*/ 2136618 h 2453489"/>
              <a:gd name="connsiteX51" fmla="*/ 2815628 w 3002636"/>
              <a:gd name="connsiteY51" fmla="*/ 2172832 h 2453489"/>
              <a:gd name="connsiteX52" fmla="*/ 2797521 w 3002636"/>
              <a:gd name="connsiteY52" fmla="*/ 2199992 h 2453489"/>
              <a:gd name="connsiteX53" fmla="*/ 2743200 w 3002636"/>
              <a:gd name="connsiteY53" fmla="*/ 2227152 h 2453489"/>
              <a:gd name="connsiteX54" fmla="*/ 2716040 w 3002636"/>
              <a:gd name="connsiteY54" fmla="*/ 2245259 h 2453489"/>
              <a:gd name="connsiteX55" fmla="*/ 2670772 w 3002636"/>
              <a:gd name="connsiteY55" fmla="*/ 2263366 h 2453489"/>
              <a:gd name="connsiteX56" fmla="*/ 2643612 w 3002636"/>
              <a:gd name="connsiteY56" fmla="*/ 2290527 h 2453489"/>
              <a:gd name="connsiteX57" fmla="*/ 2607398 w 3002636"/>
              <a:gd name="connsiteY57" fmla="*/ 2308634 h 2453489"/>
              <a:gd name="connsiteX58" fmla="*/ 2562131 w 3002636"/>
              <a:gd name="connsiteY58" fmla="*/ 2344847 h 2453489"/>
              <a:gd name="connsiteX59" fmla="*/ 2507810 w 3002636"/>
              <a:gd name="connsiteY59" fmla="*/ 2381061 h 2453489"/>
              <a:gd name="connsiteX60" fmla="*/ 2444436 w 3002636"/>
              <a:gd name="connsiteY60" fmla="*/ 2426329 h 2453489"/>
              <a:gd name="connsiteX61" fmla="*/ 2408222 w 3002636"/>
              <a:gd name="connsiteY61" fmla="*/ 2435382 h 2453489"/>
              <a:gd name="connsiteX62" fmla="*/ 2381062 w 3002636"/>
              <a:gd name="connsiteY62" fmla="*/ 2444436 h 2453489"/>
              <a:gd name="connsiteX63" fmla="*/ 2118511 w 3002636"/>
              <a:gd name="connsiteY63" fmla="*/ 2453489 h 2453489"/>
              <a:gd name="connsiteX64" fmla="*/ 1892174 w 3002636"/>
              <a:gd name="connsiteY64" fmla="*/ 2444436 h 2453489"/>
              <a:gd name="connsiteX65" fmla="*/ 1167897 w 3002636"/>
              <a:gd name="connsiteY65" fmla="*/ 2426329 h 2453489"/>
              <a:gd name="connsiteX66" fmla="*/ 1059256 w 3002636"/>
              <a:gd name="connsiteY66" fmla="*/ 2408222 h 2453489"/>
              <a:gd name="connsiteX67" fmla="*/ 1004935 w 3002636"/>
              <a:gd name="connsiteY67" fmla="*/ 2399168 h 2453489"/>
              <a:gd name="connsiteX68" fmla="*/ 959668 w 3002636"/>
              <a:gd name="connsiteY68" fmla="*/ 2390115 h 2453489"/>
              <a:gd name="connsiteX69" fmla="*/ 814812 w 3002636"/>
              <a:gd name="connsiteY69" fmla="*/ 2372008 h 2453489"/>
              <a:gd name="connsiteX70" fmla="*/ 778598 w 3002636"/>
              <a:gd name="connsiteY70" fmla="*/ 2362954 h 2453489"/>
              <a:gd name="connsiteX71" fmla="*/ 724277 w 3002636"/>
              <a:gd name="connsiteY71" fmla="*/ 2344847 h 2453489"/>
              <a:gd name="connsiteX72" fmla="*/ 688064 w 3002636"/>
              <a:gd name="connsiteY72" fmla="*/ 2335794 h 2453489"/>
              <a:gd name="connsiteX73" fmla="*/ 633743 w 3002636"/>
              <a:gd name="connsiteY73" fmla="*/ 2317687 h 2453489"/>
              <a:gd name="connsiteX74" fmla="*/ 552262 w 3002636"/>
              <a:gd name="connsiteY74" fmla="*/ 2281473 h 2453489"/>
              <a:gd name="connsiteX75" fmla="*/ 461727 w 3002636"/>
              <a:gd name="connsiteY75" fmla="*/ 2254313 h 2453489"/>
              <a:gd name="connsiteX76" fmla="*/ 389299 w 3002636"/>
              <a:gd name="connsiteY76" fmla="*/ 2218099 h 2453489"/>
              <a:gd name="connsiteX77" fmla="*/ 362139 w 3002636"/>
              <a:gd name="connsiteY77" fmla="*/ 2209045 h 2453489"/>
              <a:gd name="connsiteX78" fmla="*/ 271604 w 3002636"/>
              <a:gd name="connsiteY78" fmla="*/ 2145671 h 2453489"/>
              <a:gd name="connsiteX79" fmla="*/ 217283 w 3002636"/>
              <a:gd name="connsiteY79" fmla="*/ 2073243 h 2453489"/>
              <a:gd name="connsiteX80" fmla="*/ 162963 w 3002636"/>
              <a:gd name="connsiteY80" fmla="*/ 2027976 h 2453489"/>
              <a:gd name="connsiteX81" fmla="*/ 144856 w 3002636"/>
              <a:gd name="connsiteY81" fmla="*/ 2000816 h 2453489"/>
              <a:gd name="connsiteX82" fmla="*/ 108642 w 3002636"/>
              <a:gd name="connsiteY82" fmla="*/ 1973655 h 2453489"/>
              <a:gd name="connsiteX83" fmla="*/ 63374 w 3002636"/>
              <a:gd name="connsiteY83" fmla="*/ 1901228 h 2453489"/>
              <a:gd name="connsiteX84" fmla="*/ 36214 w 3002636"/>
              <a:gd name="connsiteY84" fmla="*/ 1819746 h 2453489"/>
              <a:gd name="connsiteX85" fmla="*/ 18107 w 3002636"/>
              <a:gd name="connsiteY85" fmla="*/ 1765426 h 2453489"/>
              <a:gd name="connsiteX86" fmla="*/ 9054 w 3002636"/>
              <a:gd name="connsiteY86" fmla="*/ 1738265 h 2453489"/>
              <a:gd name="connsiteX87" fmla="*/ 0 w 3002636"/>
              <a:gd name="connsiteY87" fmla="*/ 1647731 h 2453489"/>
              <a:gd name="connsiteX88" fmla="*/ 9054 w 3002636"/>
              <a:gd name="connsiteY88" fmla="*/ 1348966 h 2453489"/>
              <a:gd name="connsiteX89" fmla="*/ 18107 w 3002636"/>
              <a:gd name="connsiteY89" fmla="*/ 1321806 h 2453489"/>
              <a:gd name="connsiteX90" fmla="*/ 36214 w 3002636"/>
              <a:gd name="connsiteY90" fmla="*/ 1249378 h 2453489"/>
              <a:gd name="connsiteX91" fmla="*/ 54321 w 3002636"/>
              <a:gd name="connsiteY91" fmla="*/ 1176950 h 2453489"/>
              <a:gd name="connsiteX92" fmla="*/ 90535 w 3002636"/>
              <a:gd name="connsiteY92" fmla="*/ 1113576 h 2453489"/>
              <a:gd name="connsiteX93" fmla="*/ 99588 w 3002636"/>
              <a:gd name="connsiteY93" fmla="*/ 1086416 h 2453489"/>
              <a:gd name="connsiteX94" fmla="*/ 135802 w 3002636"/>
              <a:gd name="connsiteY94" fmla="*/ 1032095 h 2453489"/>
              <a:gd name="connsiteX95" fmla="*/ 153909 w 3002636"/>
              <a:gd name="connsiteY95" fmla="*/ 995881 h 2453489"/>
              <a:gd name="connsiteX96" fmla="*/ 162963 w 3002636"/>
              <a:gd name="connsiteY96" fmla="*/ 968721 h 2453489"/>
              <a:gd name="connsiteX97" fmla="*/ 190123 w 3002636"/>
              <a:gd name="connsiteY97" fmla="*/ 950614 h 2453489"/>
              <a:gd name="connsiteX98" fmla="*/ 226337 w 3002636"/>
              <a:gd name="connsiteY98" fmla="*/ 896293 h 2453489"/>
              <a:gd name="connsiteX99" fmla="*/ 244444 w 3002636"/>
              <a:gd name="connsiteY99" fmla="*/ 841972 h 2453489"/>
              <a:gd name="connsiteX100" fmla="*/ 262551 w 3002636"/>
              <a:gd name="connsiteY100" fmla="*/ 814812 h 2453489"/>
              <a:gd name="connsiteX101" fmla="*/ 298765 w 3002636"/>
              <a:gd name="connsiteY101" fmla="*/ 751438 h 2453489"/>
              <a:gd name="connsiteX102" fmla="*/ 325925 w 3002636"/>
              <a:gd name="connsiteY102" fmla="*/ 679010 h 2453489"/>
              <a:gd name="connsiteX103" fmla="*/ 344032 w 3002636"/>
              <a:gd name="connsiteY103" fmla="*/ 615636 h 2453489"/>
              <a:gd name="connsiteX104" fmla="*/ 353085 w 3002636"/>
              <a:gd name="connsiteY104" fmla="*/ 588475 h 2453489"/>
              <a:gd name="connsiteX105" fmla="*/ 362139 w 3002636"/>
              <a:gd name="connsiteY105" fmla="*/ 543208 h 2453489"/>
              <a:gd name="connsiteX106" fmla="*/ 353085 w 3002636"/>
              <a:gd name="connsiteY106" fmla="*/ 461727 h 245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02636" h="2453489">
                <a:moveTo>
                  <a:pt x="353085" y="461727"/>
                </a:moveTo>
                <a:cubicBezTo>
                  <a:pt x="359121" y="442111"/>
                  <a:pt x="384689" y="439177"/>
                  <a:pt x="398353" y="425513"/>
                </a:cubicBezTo>
                <a:cubicBezTo>
                  <a:pt x="406047" y="417819"/>
                  <a:pt x="408101" y="405318"/>
                  <a:pt x="416460" y="398352"/>
                </a:cubicBezTo>
                <a:cubicBezTo>
                  <a:pt x="426828" y="389712"/>
                  <a:pt x="440602" y="386281"/>
                  <a:pt x="452673" y="380245"/>
                </a:cubicBezTo>
                <a:cubicBezTo>
                  <a:pt x="461727" y="368174"/>
                  <a:pt x="468377" y="353852"/>
                  <a:pt x="479834" y="344032"/>
                </a:cubicBezTo>
                <a:cubicBezTo>
                  <a:pt x="499850" y="326876"/>
                  <a:pt x="520733" y="326503"/>
                  <a:pt x="543208" y="316871"/>
                </a:cubicBezTo>
                <a:cubicBezTo>
                  <a:pt x="555613" y="311554"/>
                  <a:pt x="567849" y="305708"/>
                  <a:pt x="579422" y="298764"/>
                </a:cubicBezTo>
                <a:cubicBezTo>
                  <a:pt x="657248" y="252068"/>
                  <a:pt x="606272" y="271707"/>
                  <a:pt x="660903" y="253497"/>
                </a:cubicBezTo>
                <a:cubicBezTo>
                  <a:pt x="738749" y="201601"/>
                  <a:pt x="640253" y="263823"/>
                  <a:pt x="715224" y="226337"/>
                </a:cubicBezTo>
                <a:cubicBezTo>
                  <a:pt x="785430" y="191234"/>
                  <a:pt x="701271" y="221935"/>
                  <a:pt x="769545" y="199176"/>
                </a:cubicBezTo>
                <a:cubicBezTo>
                  <a:pt x="778598" y="190123"/>
                  <a:pt x="785513" y="178234"/>
                  <a:pt x="796705" y="172016"/>
                </a:cubicBezTo>
                <a:cubicBezTo>
                  <a:pt x="821752" y="158101"/>
                  <a:pt x="859289" y="153240"/>
                  <a:pt x="887240" y="144855"/>
                </a:cubicBezTo>
                <a:cubicBezTo>
                  <a:pt x="905521" y="139370"/>
                  <a:pt x="925680" y="137335"/>
                  <a:pt x="941561" y="126748"/>
                </a:cubicBezTo>
                <a:cubicBezTo>
                  <a:pt x="950614" y="120713"/>
                  <a:pt x="958399" y="112083"/>
                  <a:pt x="968721" y="108642"/>
                </a:cubicBezTo>
                <a:cubicBezTo>
                  <a:pt x="986136" y="102837"/>
                  <a:pt x="1005122" y="103570"/>
                  <a:pt x="1023042" y="99588"/>
                </a:cubicBezTo>
                <a:cubicBezTo>
                  <a:pt x="1032358" y="97518"/>
                  <a:pt x="1041431" y="94294"/>
                  <a:pt x="1050202" y="90535"/>
                </a:cubicBezTo>
                <a:cubicBezTo>
                  <a:pt x="1062607" y="85219"/>
                  <a:pt x="1073323" y="75701"/>
                  <a:pt x="1086416" y="72428"/>
                </a:cubicBezTo>
                <a:cubicBezTo>
                  <a:pt x="1110020" y="66527"/>
                  <a:pt x="1134701" y="66392"/>
                  <a:pt x="1158844" y="63374"/>
                </a:cubicBezTo>
                <a:cubicBezTo>
                  <a:pt x="1221498" y="42490"/>
                  <a:pt x="1162978" y="59692"/>
                  <a:pt x="1285592" y="45267"/>
                </a:cubicBezTo>
                <a:cubicBezTo>
                  <a:pt x="1303823" y="43122"/>
                  <a:pt x="1321964" y="40060"/>
                  <a:pt x="1339913" y="36214"/>
                </a:cubicBezTo>
                <a:cubicBezTo>
                  <a:pt x="1364246" y="31000"/>
                  <a:pt x="1387516" y="19849"/>
                  <a:pt x="1412341" y="18107"/>
                </a:cubicBezTo>
                <a:cubicBezTo>
                  <a:pt x="1559974" y="7747"/>
                  <a:pt x="1855961" y="0"/>
                  <a:pt x="1855961" y="0"/>
                </a:cubicBezTo>
                <a:lnTo>
                  <a:pt x="2209046" y="9053"/>
                </a:lnTo>
                <a:cubicBezTo>
                  <a:pt x="2257409" y="11202"/>
                  <a:pt x="2253943" y="16707"/>
                  <a:pt x="2290527" y="27160"/>
                </a:cubicBezTo>
                <a:cubicBezTo>
                  <a:pt x="2370102" y="49896"/>
                  <a:pt x="2288781" y="23561"/>
                  <a:pt x="2353901" y="45267"/>
                </a:cubicBezTo>
                <a:cubicBezTo>
                  <a:pt x="2452771" y="111179"/>
                  <a:pt x="2300345" y="13962"/>
                  <a:pt x="2417275" y="72428"/>
                </a:cubicBezTo>
                <a:cubicBezTo>
                  <a:pt x="2436739" y="82160"/>
                  <a:pt x="2450951" y="101761"/>
                  <a:pt x="2471596" y="108642"/>
                </a:cubicBezTo>
                <a:cubicBezTo>
                  <a:pt x="2502070" y="118799"/>
                  <a:pt x="2503642" y="117900"/>
                  <a:pt x="2534970" y="135802"/>
                </a:cubicBezTo>
                <a:cubicBezTo>
                  <a:pt x="2544417" y="141201"/>
                  <a:pt x="2552399" y="149043"/>
                  <a:pt x="2562131" y="153909"/>
                </a:cubicBezTo>
                <a:cubicBezTo>
                  <a:pt x="2637057" y="191371"/>
                  <a:pt x="2531311" y="124552"/>
                  <a:pt x="2625505" y="181069"/>
                </a:cubicBezTo>
                <a:cubicBezTo>
                  <a:pt x="2644166" y="192265"/>
                  <a:pt x="2661719" y="205212"/>
                  <a:pt x="2679826" y="217283"/>
                </a:cubicBezTo>
                <a:lnTo>
                  <a:pt x="2734147" y="253497"/>
                </a:lnTo>
                <a:lnTo>
                  <a:pt x="2761307" y="271604"/>
                </a:lnTo>
                <a:lnTo>
                  <a:pt x="2788468" y="289711"/>
                </a:lnTo>
                <a:cubicBezTo>
                  <a:pt x="2853153" y="386742"/>
                  <a:pt x="2752426" y="239493"/>
                  <a:pt x="2833735" y="344032"/>
                </a:cubicBezTo>
                <a:cubicBezTo>
                  <a:pt x="2847095" y="361209"/>
                  <a:pt x="2857878" y="380245"/>
                  <a:pt x="2869949" y="398352"/>
                </a:cubicBezTo>
                <a:lnTo>
                  <a:pt x="2888056" y="425513"/>
                </a:lnTo>
                <a:cubicBezTo>
                  <a:pt x="2909969" y="491254"/>
                  <a:pt x="2878594" y="406670"/>
                  <a:pt x="2924270" y="488887"/>
                </a:cubicBezTo>
                <a:cubicBezTo>
                  <a:pt x="2932162" y="503093"/>
                  <a:pt x="2937597" y="518621"/>
                  <a:pt x="2942376" y="534154"/>
                </a:cubicBezTo>
                <a:cubicBezTo>
                  <a:pt x="2949694" y="557939"/>
                  <a:pt x="2954447" y="582439"/>
                  <a:pt x="2960483" y="606582"/>
                </a:cubicBezTo>
                <a:cubicBezTo>
                  <a:pt x="2963501" y="618653"/>
                  <a:pt x="2965602" y="630992"/>
                  <a:pt x="2969537" y="642796"/>
                </a:cubicBezTo>
                <a:lnTo>
                  <a:pt x="2987644" y="697117"/>
                </a:lnTo>
                <a:cubicBezTo>
                  <a:pt x="3009622" y="1004822"/>
                  <a:pt x="3005541" y="896616"/>
                  <a:pt x="2987644" y="1439501"/>
                </a:cubicBezTo>
                <a:cubicBezTo>
                  <a:pt x="2985348" y="1509135"/>
                  <a:pt x="2973629" y="1578179"/>
                  <a:pt x="2969537" y="1647731"/>
                </a:cubicBezTo>
                <a:cubicBezTo>
                  <a:pt x="2945578" y="2055013"/>
                  <a:pt x="2979398" y="1707605"/>
                  <a:pt x="2951430" y="1828800"/>
                </a:cubicBezTo>
                <a:cubicBezTo>
                  <a:pt x="2944510" y="1858788"/>
                  <a:pt x="2940787" y="1889478"/>
                  <a:pt x="2933323" y="1919335"/>
                </a:cubicBezTo>
                <a:cubicBezTo>
                  <a:pt x="2930305" y="1931406"/>
                  <a:pt x="2929171" y="1944112"/>
                  <a:pt x="2924270" y="1955548"/>
                </a:cubicBezTo>
                <a:cubicBezTo>
                  <a:pt x="2919984" y="1965549"/>
                  <a:pt x="2912199" y="1973655"/>
                  <a:pt x="2906163" y="1982709"/>
                </a:cubicBezTo>
                <a:cubicBezTo>
                  <a:pt x="2899665" y="2008700"/>
                  <a:pt x="2890022" y="2051202"/>
                  <a:pt x="2879002" y="2073243"/>
                </a:cubicBezTo>
                <a:cubicBezTo>
                  <a:pt x="2872966" y="2085314"/>
                  <a:pt x="2866211" y="2097052"/>
                  <a:pt x="2860895" y="2109457"/>
                </a:cubicBezTo>
                <a:cubicBezTo>
                  <a:pt x="2857136" y="2118229"/>
                  <a:pt x="2857389" y="2128852"/>
                  <a:pt x="2851842" y="2136618"/>
                </a:cubicBezTo>
                <a:cubicBezTo>
                  <a:pt x="2841920" y="2150510"/>
                  <a:pt x="2826738" y="2159870"/>
                  <a:pt x="2815628" y="2172832"/>
                </a:cubicBezTo>
                <a:cubicBezTo>
                  <a:pt x="2808547" y="2181093"/>
                  <a:pt x="2805215" y="2192298"/>
                  <a:pt x="2797521" y="2199992"/>
                </a:cubicBezTo>
                <a:cubicBezTo>
                  <a:pt x="2779969" y="2217544"/>
                  <a:pt x="2765292" y="2219789"/>
                  <a:pt x="2743200" y="2227152"/>
                </a:cubicBezTo>
                <a:cubicBezTo>
                  <a:pt x="2734147" y="2233188"/>
                  <a:pt x="2725772" y="2240393"/>
                  <a:pt x="2716040" y="2245259"/>
                </a:cubicBezTo>
                <a:cubicBezTo>
                  <a:pt x="2701504" y="2252527"/>
                  <a:pt x="2684553" y="2254753"/>
                  <a:pt x="2670772" y="2263366"/>
                </a:cubicBezTo>
                <a:cubicBezTo>
                  <a:pt x="2659915" y="2270152"/>
                  <a:pt x="2654031" y="2283085"/>
                  <a:pt x="2643612" y="2290527"/>
                </a:cubicBezTo>
                <a:cubicBezTo>
                  <a:pt x="2632630" y="2298372"/>
                  <a:pt x="2618628" y="2301148"/>
                  <a:pt x="2607398" y="2308634"/>
                </a:cubicBezTo>
                <a:cubicBezTo>
                  <a:pt x="2591320" y="2319353"/>
                  <a:pt x="2577758" y="2333482"/>
                  <a:pt x="2562131" y="2344847"/>
                </a:cubicBezTo>
                <a:cubicBezTo>
                  <a:pt x="2544531" y="2357647"/>
                  <a:pt x="2525638" y="2368581"/>
                  <a:pt x="2507810" y="2381061"/>
                </a:cubicBezTo>
                <a:cubicBezTo>
                  <a:pt x="2502930" y="2384477"/>
                  <a:pt x="2455280" y="2421682"/>
                  <a:pt x="2444436" y="2426329"/>
                </a:cubicBezTo>
                <a:cubicBezTo>
                  <a:pt x="2432999" y="2431230"/>
                  <a:pt x="2420186" y="2431964"/>
                  <a:pt x="2408222" y="2435382"/>
                </a:cubicBezTo>
                <a:cubicBezTo>
                  <a:pt x="2399046" y="2438004"/>
                  <a:pt x="2390587" y="2443841"/>
                  <a:pt x="2381062" y="2444436"/>
                </a:cubicBezTo>
                <a:cubicBezTo>
                  <a:pt x="2293664" y="2449898"/>
                  <a:pt x="2206028" y="2450471"/>
                  <a:pt x="2118511" y="2453489"/>
                </a:cubicBezTo>
                <a:lnTo>
                  <a:pt x="1892174" y="2444436"/>
                </a:lnTo>
                <a:lnTo>
                  <a:pt x="1167897" y="2426329"/>
                </a:lnTo>
                <a:cubicBezTo>
                  <a:pt x="1111282" y="2407456"/>
                  <a:pt x="1160331" y="2421699"/>
                  <a:pt x="1059256" y="2408222"/>
                </a:cubicBezTo>
                <a:cubicBezTo>
                  <a:pt x="1041060" y="2405796"/>
                  <a:pt x="1022996" y="2402452"/>
                  <a:pt x="1004935" y="2399168"/>
                </a:cubicBezTo>
                <a:cubicBezTo>
                  <a:pt x="989795" y="2396415"/>
                  <a:pt x="974901" y="2392291"/>
                  <a:pt x="959668" y="2390115"/>
                </a:cubicBezTo>
                <a:cubicBezTo>
                  <a:pt x="911496" y="2383233"/>
                  <a:pt x="863097" y="2378044"/>
                  <a:pt x="814812" y="2372008"/>
                </a:cubicBezTo>
                <a:cubicBezTo>
                  <a:pt x="802741" y="2368990"/>
                  <a:pt x="790516" y="2366529"/>
                  <a:pt x="778598" y="2362954"/>
                </a:cubicBezTo>
                <a:cubicBezTo>
                  <a:pt x="760317" y="2357469"/>
                  <a:pt x="742794" y="2349476"/>
                  <a:pt x="724277" y="2344847"/>
                </a:cubicBezTo>
                <a:cubicBezTo>
                  <a:pt x="712206" y="2341829"/>
                  <a:pt x="699982" y="2339369"/>
                  <a:pt x="688064" y="2335794"/>
                </a:cubicBezTo>
                <a:cubicBezTo>
                  <a:pt x="669782" y="2330310"/>
                  <a:pt x="649624" y="2328274"/>
                  <a:pt x="633743" y="2317687"/>
                </a:cubicBezTo>
                <a:cubicBezTo>
                  <a:pt x="581488" y="2282851"/>
                  <a:pt x="633066" y="2313795"/>
                  <a:pt x="552262" y="2281473"/>
                </a:cubicBezTo>
                <a:cubicBezTo>
                  <a:pt x="477075" y="2251398"/>
                  <a:pt x="560038" y="2270697"/>
                  <a:pt x="461727" y="2254313"/>
                </a:cubicBezTo>
                <a:cubicBezTo>
                  <a:pt x="424221" y="2229308"/>
                  <a:pt x="439926" y="2237084"/>
                  <a:pt x="389299" y="2218099"/>
                </a:cubicBezTo>
                <a:cubicBezTo>
                  <a:pt x="380364" y="2214748"/>
                  <a:pt x="370481" y="2213680"/>
                  <a:pt x="362139" y="2209045"/>
                </a:cubicBezTo>
                <a:cubicBezTo>
                  <a:pt x="358623" y="2207091"/>
                  <a:pt x="281295" y="2156331"/>
                  <a:pt x="271604" y="2145671"/>
                </a:cubicBezTo>
                <a:cubicBezTo>
                  <a:pt x="251304" y="2123341"/>
                  <a:pt x="242393" y="2089983"/>
                  <a:pt x="217283" y="2073243"/>
                </a:cubicBezTo>
                <a:cubicBezTo>
                  <a:pt x="190575" y="2055438"/>
                  <a:pt x="184749" y="2054119"/>
                  <a:pt x="162963" y="2027976"/>
                </a:cubicBezTo>
                <a:cubicBezTo>
                  <a:pt x="155997" y="2019617"/>
                  <a:pt x="152550" y="2008510"/>
                  <a:pt x="144856" y="2000816"/>
                </a:cubicBezTo>
                <a:cubicBezTo>
                  <a:pt x="134186" y="1990146"/>
                  <a:pt x="120713" y="1982709"/>
                  <a:pt x="108642" y="1973655"/>
                </a:cubicBezTo>
                <a:cubicBezTo>
                  <a:pt x="88884" y="1894631"/>
                  <a:pt x="117391" y="1982255"/>
                  <a:pt x="63374" y="1901228"/>
                </a:cubicBezTo>
                <a:cubicBezTo>
                  <a:pt x="46875" y="1876478"/>
                  <a:pt x="44442" y="1847171"/>
                  <a:pt x="36214" y="1819746"/>
                </a:cubicBezTo>
                <a:cubicBezTo>
                  <a:pt x="30729" y="1801465"/>
                  <a:pt x="24143" y="1783533"/>
                  <a:pt x="18107" y="1765426"/>
                </a:cubicBezTo>
                <a:lnTo>
                  <a:pt x="9054" y="1738265"/>
                </a:lnTo>
                <a:cubicBezTo>
                  <a:pt x="6036" y="1708087"/>
                  <a:pt x="0" y="1678060"/>
                  <a:pt x="0" y="1647731"/>
                </a:cubicBezTo>
                <a:cubicBezTo>
                  <a:pt x="0" y="1548097"/>
                  <a:pt x="3527" y="1448447"/>
                  <a:pt x="9054" y="1348966"/>
                </a:cubicBezTo>
                <a:cubicBezTo>
                  <a:pt x="9583" y="1339438"/>
                  <a:pt x="15596" y="1331013"/>
                  <a:pt x="18107" y="1321806"/>
                </a:cubicBezTo>
                <a:cubicBezTo>
                  <a:pt x="24655" y="1297797"/>
                  <a:pt x="31333" y="1273780"/>
                  <a:pt x="36214" y="1249378"/>
                </a:cubicBezTo>
                <a:cubicBezTo>
                  <a:pt x="39656" y="1232167"/>
                  <a:pt x="45043" y="1195506"/>
                  <a:pt x="54321" y="1176950"/>
                </a:cubicBezTo>
                <a:cubicBezTo>
                  <a:pt x="99788" y="1086015"/>
                  <a:pt x="42912" y="1224698"/>
                  <a:pt x="90535" y="1113576"/>
                </a:cubicBezTo>
                <a:cubicBezTo>
                  <a:pt x="94294" y="1104805"/>
                  <a:pt x="94954" y="1094758"/>
                  <a:pt x="99588" y="1086416"/>
                </a:cubicBezTo>
                <a:cubicBezTo>
                  <a:pt x="110156" y="1067393"/>
                  <a:pt x="126070" y="1051559"/>
                  <a:pt x="135802" y="1032095"/>
                </a:cubicBezTo>
                <a:cubicBezTo>
                  <a:pt x="141838" y="1020024"/>
                  <a:pt x="148592" y="1008286"/>
                  <a:pt x="153909" y="995881"/>
                </a:cubicBezTo>
                <a:cubicBezTo>
                  <a:pt x="157668" y="987110"/>
                  <a:pt x="157001" y="976173"/>
                  <a:pt x="162963" y="968721"/>
                </a:cubicBezTo>
                <a:cubicBezTo>
                  <a:pt x="169760" y="960225"/>
                  <a:pt x="181070" y="956650"/>
                  <a:pt x="190123" y="950614"/>
                </a:cubicBezTo>
                <a:cubicBezTo>
                  <a:pt x="220071" y="860763"/>
                  <a:pt x="169826" y="998011"/>
                  <a:pt x="226337" y="896293"/>
                </a:cubicBezTo>
                <a:cubicBezTo>
                  <a:pt x="235606" y="879609"/>
                  <a:pt x="233857" y="857853"/>
                  <a:pt x="244444" y="841972"/>
                </a:cubicBezTo>
                <a:cubicBezTo>
                  <a:pt x="250480" y="832919"/>
                  <a:pt x="257153" y="824259"/>
                  <a:pt x="262551" y="814812"/>
                </a:cubicBezTo>
                <a:cubicBezTo>
                  <a:pt x="308497" y="734407"/>
                  <a:pt x="254650" y="817609"/>
                  <a:pt x="298765" y="751438"/>
                </a:cubicBezTo>
                <a:cubicBezTo>
                  <a:pt x="316232" y="664098"/>
                  <a:pt x="294841" y="741178"/>
                  <a:pt x="325925" y="679010"/>
                </a:cubicBezTo>
                <a:cubicBezTo>
                  <a:pt x="333157" y="664545"/>
                  <a:pt x="340167" y="629164"/>
                  <a:pt x="344032" y="615636"/>
                </a:cubicBezTo>
                <a:cubicBezTo>
                  <a:pt x="346654" y="606460"/>
                  <a:pt x="350770" y="597733"/>
                  <a:pt x="353085" y="588475"/>
                </a:cubicBezTo>
                <a:cubicBezTo>
                  <a:pt x="356817" y="573547"/>
                  <a:pt x="358090" y="558054"/>
                  <a:pt x="362139" y="543208"/>
                </a:cubicBezTo>
                <a:cubicBezTo>
                  <a:pt x="367161" y="524794"/>
                  <a:pt x="347049" y="481343"/>
                  <a:pt x="353085" y="461727"/>
                </a:cubicBezTo>
                <a:close/>
              </a:path>
            </a:pathLst>
          </a:cu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Oval 33"/>
          <p:cNvSpPr/>
          <p:nvPr/>
        </p:nvSpPr>
        <p:spPr>
          <a:xfrm>
            <a:off x="0" y="1268760"/>
            <a:ext cx="4499992" cy="37444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5" name="TextBox 34"/>
          <p:cNvSpPr txBox="1"/>
          <p:nvPr/>
        </p:nvSpPr>
        <p:spPr>
          <a:xfrm>
            <a:off x="4605472" y="1359721"/>
            <a:ext cx="4287008" cy="4247317"/>
          </a:xfrm>
          <a:prstGeom prst="rect">
            <a:avLst/>
          </a:prstGeom>
          <a:noFill/>
        </p:spPr>
        <p:txBody>
          <a:bodyPr wrap="square" rtlCol="0">
            <a:spAutoFit/>
          </a:bodyPr>
          <a:lstStyle/>
          <a:p>
            <a:pPr marL="285750" indent="-285750">
              <a:buFont typeface="Arial" pitchFamily="34" charset="0"/>
              <a:buChar char="•"/>
            </a:pPr>
            <a:r>
              <a:rPr lang="fi-FI" dirty="0" smtClean="0"/>
              <a:t>THE FIRST ENTREPRENEURSHIP-DRIVEN ORGANIZATION MODEL</a:t>
            </a:r>
          </a:p>
          <a:p>
            <a:pPr marL="285750" indent="-285750">
              <a:buFont typeface="Arial" pitchFamily="34" charset="0"/>
              <a:buChar char="•"/>
            </a:pPr>
            <a:r>
              <a:rPr lang="fi-FI" dirty="0" smtClean="0"/>
              <a:t>BUs CLOSER TO A REAL SME</a:t>
            </a:r>
          </a:p>
          <a:p>
            <a:pPr marL="285750" indent="-285750">
              <a:buFont typeface="Arial" pitchFamily="34" charset="0"/>
              <a:buChar char="•"/>
            </a:pPr>
            <a:r>
              <a:rPr lang="fi-FI" dirty="0" smtClean="0"/>
              <a:t>OPEN ORGANIZATION</a:t>
            </a:r>
          </a:p>
          <a:p>
            <a:pPr marL="285750" indent="-285750">
              <a:buFont typeface="Arial" pitchFamily="34" charset="0"/>
              <a:buChar char="•"/>
            </a:pPr>
            <a:r>
              <a:rPr lang="fi-FI" dirty="0" smtClean="0"/>
              <a:t>OPEN INNOVATION</a:t>
            </a:r>
          </a:p>
          <a:p>
            <a:pPr marL="285750" indent="-285750">
              <a:buFont typeface="Arial" pitchFamily="34" charset="0"/>
              <a:buChar char="•"/>
            </a:pPr>
            <a:r>
              <a:rPr lang="fi-FI" dirty="0" smtClean="0"/>
              <a:t>INTELLECTUAL CAPITAL</a:t>
            </a:r>
          </a:p>
          <a:p>
            <a:pPr marL="285750" indent="-285750">
              <a:buFont typeface="Arial" pitchFamily="34" charset="0"/>
              <a:buChar char="•"/>
            </a:pPr>
            <a:r>
              <a:rPr lang="fi-FI" dirty="0" smtClean="0"/>
              <a:t>INCENTIVE-DRIVEN</a:t>
            </a:r>
          </a:p>
          <a:p>
            <a:pPr marL="285750" indent="-285750">
              <a:buFont typeface="Arial" pitchFamily="34" charset="0"/>
              <a:buChar char="•"/>
            </a:pPr>
            <a:r>
              <a:rPr lang="fi-FI" dirty="0" smtClean="0"/>
              <a:t>CUSTOMER-DRIVEN</a:t>
            </a:r>
          </a:p>
          <a:p>
            <a:pPr marL="285750" indent="-285750">
              <a:buFont typeface="Arial" pitchFamily="34" charset="0"/>
              <a:buChar char="•"/>
            </a:pPr>
            <a:r>
              <a:rPr lang="fi-FI" dirty="0" smtClean="0"/>
              <a:t>CHALLENGES</a:t>
            </a:r>
          </a:p>
          <a:p>
            <a:pPr marL="742950" lvl="1" indent="-285750">
              <a:buFont typeface="Arial" pitchFamily="34" charset="0"/>
              <a:buChar char="•"/>
            </a:pPr>
            <a:r>
              <a:rPr lang="fi-FI" dirty="0" smtClean="0"/>
              <a:t>Culture</a:t>
            </a:r>
          </a:p>
          <a:p>
            <a:pPr marL="742950" lvl="1" indent="-285750">
              <a:buFont typeface="Arial" pitchFamily="34" charset="0"/>
              <a:buChar char="•"/>
            </a:pPr>
            <a:r>
              <a:rPr lang="fi-FI" dirty="0" smtClean="0"/>
              <a:t>Strategy</a:t>
            </a:r>
          </a:p>
          <a:p>
            <a:pPr marL="742950" lvl="1" indent="-285750">
              <a:buFont typeface="Arial" pitchFamily="34" charset="0"/>
              <a:buChar char="•"/>
            </a:pPr>
            <a:r>
              <a:rPr lang="fi-FI" dirty="0" smtClean="0"/>
              <a:t>Trust</a:t>
            </a:r>
          </a:p>
          <a:p>
            <a:pPr marL="742950" lvl="1" indent="-285750">
              <a:buFont typeface="Arial" pitchFamily="34" charset="0"/>
              <a:buChar char="•"/>
            </a:pPr>
            <a:r>
              <a:rPr lang="fi-FI" dirty="0" smtClean="0"/>
              <a:t>Finance</a:t>
            </a:r>
          </a:p>
          <a:p>
            <a:pPr marL="742950" lvl="1" indent="-285750">
              <a:buFont typeface="Arial" pitchFamily="34" charset="0"/>
              <a:buChar char="•"/>
            </a:pPr>
            <a:r>
              <a:rPr lang="fi-FI" dirty="0" smtClean="0"/>
              <a:t>Investment</a:t>
            </a:r>
          </a:p>
          <a:p>
            <a:pPr marL="742950" lvl="1" indent="-285750">
              <a:buFont typeface="Arial" pitchFamily="34" charset="0"/>
              <a:buChar char="•"/>
            </a:pPr>
            <a:r>
              <a:rPr lang="fi-FI" dirty="0" smtClean="0"/>
              <a:t>Profit-sharing...</a:t>
            </a:r>
            <a:endParaRPr lang="fi-FI" dirty="0"/>
          </a:p>
        </p:txBody>
      </p:sp>
      <p:sp>
        <p:nvSpPr>
          <p:cNvPr id="2" name="TextBox 1"/>
          <p:cNvSpPr txBox="1"/>
          <p:nvPr/>
        </p:nvSpPr>
        <p:spPr>
          <a:xfrm>
            <a:off x="4355976" y="5747640"/>
            <a:ext cx="3888432" cy="369332"/>
          </a:xfrm>
          <a:prstGeom prst="rect">
            <a:avLst/>
          </a:prstGeom>
          <a:solidFill>
            <a:srgbClr val="FFFF00"/>
          </a:solidFill>
        </p:spPr>
        <p:txBody>
          <a:bodyPr wrap="square" rtlCol="0">
            <a:spAutoFit/>
          </a:bodyPr>
          <a:lstStyle/>
          <a:p>
            <a:r>
              <a:rPr lang="fi-FI" dirty="0" smtClean="0"/>
              <a:t>IS THIS </a:t>
            </a:r>
            <a:r>
              <a:rPr lang="fi-FI" i="1" dirty="0" smtClean="0">
                <a:effectLst>
                  <a:outerShdw blurRad="38100" dist="38100" dir="2700000" algn="tl">
                    <a:srgbClr val="000000">
                      <a:alpha val="43137"/>
                    </a:srgbClr>
                  </a:outerShdw>
                </a:effectLst>
              </a:rPr>
              <a:t>ENTREPRENEURSHIP</a:t>
            </a:r>
            <a:r>
              <a:rPr lang="fi-FI" dirty="0" smtClean="0"/>
              <a:t>???</a:t>
            </a:r>
            <a:endParaRPr lang="fi-FI" dirty="0"/>
          </a:p>
        </p:txBody>
      </p:sp>
      <p:sp>
        <p:nvSpPr>
          <p:cNvPr id="24" name="TextBox 23"/>
          <p:cNvSpPr txBox="1"/>
          <p:nvPr/>
        </p:nvSpPr>
        <p:spPr>
          <a:xfrm>
            <a:off x="7275536" y="4381653"/>
            <a:ext cx="1435008" cy="830997"/>
          </a:xfrm>
          <a:prstGeom prst="rect">
            <a:avLst/>
          </a:prstGeom>
          <a:noFill/>
        </p:spPr>
        <p:txBody>
          <a:bodyPr wrap="none" rtlCol="0">
            <a:spAutoFit/>
          </a:bodyPr>
          <a:lstStyle/>
          <a:p>
            <a:r>
              <a:rPr lang="fi-FI" sz="4800" dirty="0" smtClean="0">
                <a:effectLst>
                  <a:outerShdw blurRad="38100" dist="38100" dir="2700000" algn="tl">
                    <a:srgbClr val="000000">
                      <a:alpha val="43137"/>
                    </a:srgbClr>
                  </a:outerShdw>
                </a:effectLst>
              </a:rPr>
              <a:t>2003</a:t>
            </a:r>
            <a:endParaRPr lang="fi-FI" sz="4800" dirty="0">
              <a:effectLst>
                <a:outerShdw blurRad="38100" dist="38100" dir="2700000" algn="tl">
                  <a:srgbClr val="000000">
                    <a:alpha val="43137"/>
                  </a:srgbClr>
                </a:outerShdw>
              </a:effectLst>
            </a:endParaRPr>
          </a:p>
        </p:txBody>
      </p:sp>
      <p:sp>
        <p:nvSpPr>
          <p:cNvPr id="25" name="TextBox 24"/>
          <p:cNvSpPr txBox="1"/>
          <p:nvPr/>
        </p:nvSpPr>
        <p:spPr>
          <a:xfrm>
            <a:off x="457200" y="1954577"/>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
        <p:nvSpPr>
          <p:cNvPr id="26" name="TextBox 25"/>
          <p:cNvSpPr txBox="1"/>
          <p:nvPr/>
        </p:nvSpPr>
        <p:spPr>
          <a:xfrm>
            <a:off x="1538381" y="2926685"/>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
        <p:nvSpPr>
          <p:cNvPr id="27" name="TextBox 26"/>
          <p:cNvSpPr txBox="1"/>
          <p:nvPr/>
        </p:nvSpPr>
        <p:spPr>
          <a:xfrm>
            <a:off x="1619672" y="5122058"/>
            <a:ext cx="429926" cy="646331"/>
          </a:xfrm>
          <a:prstGeom prst="rect">
            <a:avLst/>
          </a:prstGeom>
          <a:noFill/>
        </p:spPr>
        <p:txBody>
          <a:bodyPr wrap="none" rtlCol="0">
            <a:spAutoFit/>
          </a:bodyPr>
          <a:lstStyle/>
          <a:p>
            <a:r>
              <a:rPr lang="fi-FI" sz="3600" dirty="0" smtClean="0">
                <a:latin typeface="Britannic Bold" pitchFamily="34" charset="0"/>
              </a:rPr>
              <a:t>E</a:t>
            </a:r>
            <a:endParaRPr lang="fi-FI" sz="3600" dirty="0">
              <a:latin typeface="Britannic Bold" pitchFamily="34" charset="0"/>
            </a:endParaRPr>
          </a:p>
        </p:txBody>
      </p:sp>
    </p:spTree>
    <p:extLst>
      <p:ext uri="{BB962C8B-B14F-4D97-AF65-F5344CB8AC3E}">
        <p14:creationId xmlns:p14="http://schemas.microsoft.com/office/powerpoint/2010/main" val="246378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74638"/>
            <a:ext cx="8839200" cy="715962"/>
          </a:xfrm>
          <a:solidFill>
            <a:srgbClr val="FFFF00"/>
          </a:solidFill>
          <a:scene3d>
            <a:camera prst="orthographicFront"/>
            <a:lightRig rig="threePt" dir="t"/>
          </a:scene3d>
          <a:sp3d>
            <a:bevelT w="101600" prst="riblet"/>
          </a:sp3d>
        </p:spPr>
        <p:txBody>
          <a:bodyPr>
            <a:normAutofit fontScale="90000"/>
          </a:bodyPr>
          <a:lstStyle/>
          <a:p>
            <a:r>
              <a:rPr lang="en-GB" sz="4100" dirty="0"/>
              <a:t>Structural change towards entrepreneurship</a:t>
            </a:r>
          </a:p>
        </p:txBody>
      </p:sp>
      <p:sp>
        <p:nvSpPr>
          <p:cNvPr id="17411" name="Text Box 3"/>
          <p:cNvSpPr txBox="1">
            <a:spLocks noChangeArrowheads="1"/>
          </p:cNvSpPr>
          <p:nvPr/>
        </p:nvSpPr>
        <p:spPr bwMode="auto">
          <a:xfrm>
            <a:off x="495300" y="1574800"/>
            <a:ext cx="1082675" cy="376237"/>
          </a:xfrm>
          <a:prstGeom prst="rect">
            <a:avLst/>
          </a:prstGeom>
          <a:noFill/>
          <a:ln w="9525">
            <a:solidFill>
              <a:schemeClr val="accent2"/>
            </a:solidFill>
            <a:miter lim="800000"/>
            <a:headEnd/>
            <a:tailEnd/>
          </a:ln>
          <a:effectLst/>
        </p:spPr>
        <p:txBody>
          <a:bodyPr wrap="none">
            <a:spAutoFit/>
          </a:bodyPr>
          <a:lstStyle/>
          <a:p>
            <a:r>
              <a:rPr lang="fi-FI"/>
              <a:t>Planning</a:t>
            </a:r>
            <a:endParaRPr lang="en-GB"/>
          </a:p>
        </p:txBody>
      </p:sp>
      <p:sp>
        <p:nvSpPr>
          <p:cNvPr id="17412" name="Text Box 4"/>
          <p:cNvSpPr txBox="1">
            <a:spLocks noChangeArrowheads="1"/>
          </p:cNvSpPr>
          <p:nvPr/>
        </p:nvSpPr>
        <p:spPr bwMode="auto">
          <a:xfrm>
            <a:off x="3395662" y="1574800"/>
            <a:ext cx="1171575" cy="376237"/>
          </a:xfrm>
          <a:prstGeom prst="rect">
            <a:avLst/>
          </a:prstGeom>
          <a:noFill/>
          <a:ln w="9525">
            <a:solidFill>
              <a:schemeClr val="accent2"/>
            </a:solidFill>
            <a:miter lim="800000"/>
            <a:headEnd/>
            <a:tailEnd/>
          </a:ln>
          <a:effectLst/>
        </p:spPr>
        <p:txBody>
          <a:bodyPr wrap="none">
            <a:spAutoFit/>
          </a:bodyPr>
          <a:lstStyle/>
          <a:p>
            <a:r>
              <a:rPr lang="fi-FI"/>
              <a:t>Efficiency</a:t>
            </a:r>
            <a:endParaRPr lang="en-GB"/>
          </a:p>
        </p:txBody>
      </p:sp>
      <p:sp>
        <p:nvSpPr>
          <p:cNvPr id="17413" name="Text Box 5"/>
          <p:cNvSpPr txBox="1">
            <a:spLocks noChangeArrowheads="1"/>
          </p:cNvSpPr>
          <p:nvPr/>
        </p:nvSpPr>
        <p:spPr bwMode="auto">
          <a:xfrm>
            <a:off x="6419850" y="1554162"/>
            <a:ext cx="1031875" cy="376238"/>
          </a:xfrm>
          <a:prstGeom prst="rect">
            <a:avLst/>
          </a:prstGeom>
          <a:noFill/>
          <a:ln w="9525">
            <a:solidFill>
              <a:schemeClr val="accent2"/>
            </a:solidFill>
            <a:miter lim="800000"/>
            <a:headEnd/>
            <a:tailEnd/>
          </a:ln>
          <a:effectLst/>
        </p:spPr>
        <p:txBody>
          <a:bodyPr wrap="none">
            <a:spAutoFit/>
          </a:bodyPr>
          <a:lstStyle/>
          <a:p>
            <a:r>
              <a:rPr lang="fi-FI"/>
              <a:t>Network</a:t>
            </a:r>
            <a:endParaRPr lang="en-GB"/>
          </a:p>
        </p:txBody>
      </p:sp>
      <p:sp>
        <p:nvSpPr>
          <p:cNvPr id="17414" name="AutoShape 6"/>
          <p:cNvSpPr>
            <a:spLocks noChangeArrowheads="1"/>
          </p:cNvSpPr>
          <p:nvPr/>
        </p:nvSpPr>
        <p:spPr bwMode="auto">
          <a:xfrm>
            <a:off x="912813" y="2109788"/>
            <a:ext cx="277812" cy="382587"/>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GB"/>
          </a:p>
        </p:txBody>
      </p:sp>
      <p:grpSp>
        <p:nvGrpSpPr>
          <p:cNvPr id="2" name="Group 7"/>
          <p:cNvGrpSpPr>
            <a:grpSpLocks/>
          </p:cNvGrpSpPr>
          <p:nvPr/>
        </p:nvGrpSpPr>
        <p:grpSpPr bwMode="auto">
          <a:xfrm>
            <a:off x="390525" y="2124075"/>
            <a:ext cx="1312863" cy="1512888"/>
            <a:chOff x="310" y="1706"/>
            <a:chExt cx="827" cy="953"/>
          </a:xfrm>
        </p:grpSpPr>
        <p:sp>
          <p:nvSpPr>
            <p:cNvPr id="17416" name="Oval 8"/>
            <p:cNvSpPr>
              <a:spLocks noChangeArrowheads="1"/>
            </p:cNvSpPr>
            <p:nvPr/>
          </p:nvSpPr>
          <p:spPr bwMode="auto">
            <a:xfrm>
              <a:off x="910" y="2361"/>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17" name="Oval 9"/>
            <p:cNvSpPr>
              <a:spLocks noChangeArrowheads="1"/>
            </p:cNvSpPr>
            <p:nvPr/>
          </p:nvSpPr>
          <p:spPr bwMode="auto">
            <a:xfrm>
              <a:off x="826" y="2187"/>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18" name="Oval 10"/>
            <p:cNvSpPr>
              <a:spLocks noChangeArrowheads="1"/>
            </p:cNvSpPr>
            <p:nvPr/>
          </p:nvSpPr>
          <p:spPr bwMode="auto">
            <a:xfrm>
              <a:off x="757" y="1944"/>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19" name="Oval 11"/>
            <p:cNvSpPr>
              <a:spLocks noChangeArrowheads="1"/>
            </p:cNvSpPr>
            <p:nvPr/>
          </p:nvSpPr>
          <p:spPr bwMode="auto">
            <a:xfrm>
              <a:off x="310" y="2376"/>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20" name="Oval 12"/>
            <p:cNvSpPr>
              <a:spLocks noChangeArrowheads="1"/>
            </p:cNvSpPr>
            <p:nvPr/>
          </p:nvSpPr>
          <p:spPr bwMode="auto">
            <a:xfrm>
              <a:off x="385" y="2175"/>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21" name="Oval 13"/>
            <p:cNvSpPr>
              <a:spLocks noChangeArrowheads="1"/>
            </p:cNvSpPr>
            <p:nvPr/>
          </p:nvSpPr>
          <p:spPr bwMode="auto">
            <a:xfrm>
              <a:off x="478" y="1956"/>
              <a:ext cx="227" cy="136"/>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22" name="AutoShape 14"/>
            <p:cNvSpPr>
              <a:spLocks noChangeArrowheads="1"/>
            </p:cNvSpPr>
            <p:nvPr/>
          </p:nvSpPr>
          <p:spPr bwMode="auto">
            <a:xfrm>
              <a:off x="340" y="1706"/>
              <a:ext cx="771" cy="95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17423" name="Line 15"/>
            <p:cNvSpPr>
              <a:spLocks noChangeShapeType="1"/>
            </p:cNvSpPr>
            <p:nvPr/>
          </p:nvSpPr>
          <p:spPr bwMode="auto">
            <a:xfrm flipH="1">
              <a:off x="431" y="2478"/>
              <a:ext cx="589" cy="0"/>
            </a:xfrm>
            <a:prstGeom prst="line">
              <a:avLst/>
            </a:prstGeom>
            <a:noFill/>
            <a:ln w="9525">
              <a:solidFill>
                <a:schemeClr val="tx1"/>
              </a:solidFill>
              <a:round/>
              <a:headEnd/>
              <a:tailEnd/>
            </a:ln>
            <a:effectLst/>
          </p:spPr>
          <p:txBody>
            <a:bodyPr/>
            <a:lstStyle/>
            <a:p>
              <a:endParaRPr lang="en-GB"/>
            </a:p>
          </p:txBody>
        </p:sp>
        <p:sp>
          <p:nvSpPr>
            <p:cNvPr id="17424" name="Line 16"/>
            <p:cNvSpPr>
              <a:spLocks noChangeShapeType="1"/>
            </p:cNvSpPr>
            <p:nvPr/>
          </p:nvSpPr>
          <p:spPr bwMode="auto">
            <a:xfrm flipH="1">
              <a:off x="453" y="2388"/>
              <a:ext cx="549" cy="0"/>
            </a:xfrm>
            <a:prstGeom prst="line">
              <a:avLst/>
            </a:prstGeom>
            <a:noFill/>
            <a:ln w="9525">
              <a:solidFill>
                <a:schemeClr val="tx1"/>
              </a:solidFill>
              <a:round/>
              <a:headEnd/>
              <a:tailEnd/>
            </a:ln>
            <a:effectLst/>
          </p:spPr>
          <p:txBody>
            <a:bodyPr/>
            <a:lstStyle/>
            <a:p>
              <a:endParaRPr lang="en-GB"/>
            </a:p>
          </p:txBody>
        </p:sp>
        <p:sp>
          <p:nvSpPr>
            <p:cNvPr id="17425" name="Line 17"/>
            <p:cNvSpPr>
              <a:spLocks noChangeShapeType="1"/>
            </p:cNvSpPr>
            <p:nvPr/>
          </p:nvSpPr>
          <p:spPr bwMode="auto">
            <a:xfrm flipH="1">
              <a:off x="486" y="2298"/>
              <a:ext cx="480" cy="0"/>
            </a:xfrm>
            <a:prstGeom prst="line">
              <a:avLst/>
            </a:prstGeom>
            <a:noFill/>
            <a:ln w="9525">
              <a:solidFill>
                <a:schemeClr val="tx1"/>
              </a:solidFill>
              <a:round/>
              <a:headEnd/>
              <a:tailEnd/>
            </a:ln>
            <a:effectLst/>
          </p:spPr>
          <p:txBody>
            <a:bodyPr/>
            <a:lstStyle/>
            <a:p>
              <a:endParaRPr lang="en-GB"/>
            </a:p>
          </p:txBody>
        </p:sp>
        <p:sp>
          <p:nvSpPr>
            <p:cNvPr id="17426" name="Line 18"/>
            <p:cNvSpPr>
              <a:spLocks noChangeShapeType="1"/>
            </p:cNvSpPr>
            <p:nvPr/>
          </p:nvSpPr>
          <p:spPr bwMode="auto">
            <a:xfrm flipH="1">
              <a:off x="519" y="2208"/>
              <a:ext cx="408" cy="0"/>
            </a:xfrm>
            <a:prstGeom prst="line">
              <a:avLst/>
            </a:prstGeom>
            <a:noFill/>
            <a:ln w="9525">
              <a:solidFill>
                <a:schemeClr val="tx1"/>
              </a:solidFill>
              <a:round/>
              <a:headEnd/>
              <a:tailEnd/>
            </a:ln>
            <a:effectLst/>
          </p:spPr>
          <p:txBody>
            <a:bodyPr/>
            <a:lstStyle/>
            <a:p>
              <a:endParaRPr lang="en-GB"/>
            </a:p>
          </p:txBody>
        </p:sp>
        <p:sp>
          <p:nvSpPr>
            <p:cNvPr id="17427" name="Line 19"/>
            <p:cNvSpPr>
              <a:spLocks noChangeShapeType="1"/>
            </p:cNvSpPr>
            <p:nvPr/>
          </p:nvSpPr>
          <p:spPr bwMode="auto">
            <a:xfrm flipH="1" flipV="1">
              <a:off x="561" y="2118"/>
              <a:ext cx="327" cy="3"/>
            </a:xfrm>
            <a:prstGeom prst="line">
              <a:avLst/>
            </a:prstGeom>
            <a:noFill/>
            <a:ln w="9525">
              <a:solidFill>
                <a:schemeClr val="tx1"/>
              </a:solidFill>
              <a:round/>
              <a:headEnd/>
              <a:tailEnd/>
            </a:ln>
            <a:effectLst/>
          </p:spPr>
          <p:txBody>
            <a:bodyPr/>
            <a:lstStyle/>
            <a:p>
              <a:endParaRPr lang="en-GB"/>
            </a:p>
          </p:txBody>
        </p:sp>
        <p:sp>
          <p:nvSpPr>
            <p:cNvPr id="17428" name="Line 20"/>
            <p:cNvSpPr>
              <a:spLocks noChangeShapeType="1"/>
            </p:cNvSpPr>
            <p:nvPr/>
          </p:nvSpPr>
          <p:spPr bwMode="auto">
            <a:xfrm flipH="1">
              <a:off x="597" y="2040"/>
              <a:ext cx="258" cy="0"/>
            </a:xfrm>
            <a:prstGeom prst="line">
              <a:avLst/>
            </a:prstGeom>
            <a:noFill/>
            <a:ln w="9525">
              <a:solidFill>
                <a:schemeClr val="tx1"/>
              </a:solidFill>
              <a:round/>
              <a:headEnd/>
              <a:tailEnd/>
            </a:ln>
            <a:effectLst/>
          </p:spPr>
          <p:txBody>
            <a:bodyPr/>
            <a:lstStyle/>
            <a:p>
              <a:endParaRPr lang="en-GB"/>
            </a:p>
          </p:txBody>
        </p:sp>
        <p:sp>
          <p:nvSpPr>
            <p:cNvPr id="17429" name="Line 21"/>
            <p:cNvSpPr>
              <a:spLocks noChangeShapeType="1"/>
            </p:cNvSpPr>
            <p:nvPr/>
          </p:nvSpPr>
          <p:spPr bwMode="auto">
            <a:xfrm flipH="1">
              <a:off x="639" y="1933"/>
              <a:ext cx="181" cy="0"/>
            </a:xfrm>
            <a:prstGeom prst="line">
              <a:avLst/>
            </a:prstGeom>
            <a:noFill/>
            <a:ln w="9525">
              <a:solidFill>
                <a:schemeClr val="tx1"/>
              </a:solidFill>
              <a:round/>
              <a:headEnd/>
              <a:tailEnd/>
            </a:ln>
            <a:effectLst/>
          </p:spPr>
          <p:txBody>
            <a:bodyPr/>
            <a:lstStyle/>
            <a:p>
              <a:endParaRPr lang="en-GB"/>
            </a:p>
          </p:txBody>
        </p:sp>
        <p:sp>
          <p:nvSpPr>
            <p:cNvPr id="17430" name="AutoShape 22"/>
            <p:cNvSpPr>
              <a:spLocks noChangeArrowheads="1"/>
            </p:cNvSpPr>
            <p:nvPr/>
          </p:nvSpPr>
          <p:spPr bwMode="auto">
            <a:xfrm>
              <a:off x="624" y="1960"/>
              <a:ext cx="46" cy="590"/>
            </a:xfrm>
            <a:prstGeom prst="downArrow">
              <a:avLst>
                <a:gd name="adj1" fmla="val 50000"/>
                <a:gd name="adj2" fmla="val 320652"/>
              </a:avLst>
            </a:prstGeom>
            <a:solidFill>
              <a:srgbClr val="FF0000"/>
            </a:solidFill>
            <a:ln w="9525">
              <a:solidFill>
                <a:schemeClr val="tx1"/>
              </a:solidFill>
              <a:miter lim="800000"/>
              <a:headEnd/>
              <a:tailEnd/>
            </a:ln>
            <a:effectLst/>
          </p:spPr>
          <p:txBody>
            <a:bodyPr vert="eaVert" wrap="none" anchor="ctr"/>
            <a:lstStyle/>
            <a:p>
              <a:endParaRPr lang="en-GB"/>
            </a:p>
          </p:txBody>
        </p:sp>
        <p:sp>
          <p:nvSpPr>
            <p:cNvPr id="17431" name="AutoShape 23"/>
            <p:cNvSpPr>
              <a:spLocks noChangeArrowheads="1"/>
            </p:cNvSpPr>
            <p:nvPr/>
          </p:nvSpPr>
          <p:spPr bwMode="auto">
            <a:xfrm>
              <a:off x="748" y="1979"/>
              <a:ext cx="46" cy="544"/>
            </a:xfrm>
            <a:prstGeom prst="upArrow">
              <a:avLst>
                <a:gd name="adj1" fmla="val 50000"/>
                <a:gd name="adj2" fmla="val 295652"/>
              </a:avLst>
            </a:prstGeom>
            <a:solidFill>
              <a:srgbClr val="FF0000"/>
            </a:solidFill>
            <a:ln w="9525">
              <a:solidFill>
                <a:schemeClr val="tx1"/>
              </a:solidFill>
              <a:miter lim="800000"/>
              <a:headEnd/>
              <a:tailEnd/>
            </a:ln>
            <a:effectLst/>
          </p:spPr>
          <p:txBody>
            <a:bodyPr vert="eaVert" wrap="none" anchor="ctr"/>
            <a:lstStyle/>
            <a:p>
              <a:endParaRPr lang="en-GB"/>
            </a:p>
          </p:txBody>
        </p:sp>
      </p:grpSp>
      <p:sp>
        <p:nvSpPr>
          <p:cNvPr id="17432" name="Text Box 24"/>
          <p:cNvSpPr txBox="1">
            <a:spLocks noChangeArrowheads="1"/>
          </p:cNvSpPr>
          <p:nvPr/>
        </p:nvSpPr>
        <p:spPr bwMode="auto">
          <a:xfrm>
            <a:off x="228600" y="3733800"/>
            <a:ext cx="2055420" cy="1600438"/>
          </a:xfrm>
          <a:prstGeom prst="rect">
            <a:avLst/>
          </a:prstGeom>
          <a:noFill/>
          <a:ln w="9525">
            <a:noFill/>
            <a:miter lim="800000"/>
            <a:headEnd/>
            <a:tailEnd/>
          </a:ln>
          <a:effectLst/>
        </p:spPr>
        <p:txBody>
          <a:bodyPr wrap="none">
            <a:spAutoFit/>
          </a:bodyPr>
          <a:lstStyle/>
          <a:p>
            <a:pPr algn="ctr"/>
            <a:r>
              <a:rPr lang="fi-FI" sz="1400" dirty="0" smtClean="0"/>
              <a:t>RULES AND ORDERS</a:t>
            </a:r>
            <a:endParaRPr lang="fi-FI" sz="1400" dirty="0"/>
          </a:p>
          <a:p>
            <a:pPr algn="ctr"/>
            <a:r>
              <a:rPr lang="fi-FI" sz="1400" dirty="0" smtClean="0"/>
              <a:t>PLANNING, STAFF </a:t>
            </a:r>
          </a:p>
          <a:p>
            <a:pPr algn="ctr"/>
            <a:r>
              <a:rPr lang="fi-FI" sz="1400" dirty="0" smtClean="0"/>
              <a:t>BUDGETING, REPORTING</a:t>
            </a:r>
            <a:endParaRPr lang="fi-FI" sz="1400" dirty="0"/>
          </a:p>
          <a:p>
            <a:pPr algn="ctr"/>
            <a:r>
              <a:rPr lang="fi-FI" sz="1400" dirty="0" smtClean="0"/>
              <a:t>COSTING</a:t>
            </a:r>
            <a:endParaRPr lang="fi-FI" sz="1400" dirty="0"/>
          </a:p>
          <a:p>
            <a:pPr algn="ctr"/>
            <a:r>
              <a:rPr lang="fi-FI" sz="1400" dirty="0" smtClean="0"/>
              <a:t>RESOURCE BASED</a:t>
            </a:r>
            <a:endParaRPr lang="fi-FI" sz="1400" dirty="0"/>
          </a:p>
          <a:p>
            <a:pPr algn="ctr"/>
            <a:r>
              <a:rPr lang="fi-FI" sz="1400" dirty="0" smtClean="0"/>
              <a:t>OWNERSHIP/POWER</a:t>
            </a:r>
            <a:endParaRPr lang="fi-FI" sz="1400" dirty="0"/>
          </a:p>
          <a:p>
            <a:pPr algn="ctr"/>
            <a:r>
              <a:rPr lang="fi-FI" sz="1400" dirty="0" smtClean="0"/>
              <a:t>WEAK CUSTOMERS</a:t>
            </a:r>
            <a:endParaRPr lang="en-GB" sz="1400" dirty="0"/>
          </a:p>
        </p:txBody>
      </p:sp>
      <p:grpSp>
        <p:nvGrpSpPr>
          <p:cNvPr id="3" name="Group 25"/>
          <p:cNvGrpSpPr>
            <a:grpSpLocks/>
          </p:cNvGrpSpPr>
          <p:nvPr/>
        </p:nvGrpSpPr>
        <p:grpSpPr bwMode="auto">
          <a:xfrm>
            <a:off x="2886075" y="3276600"/>
            <a:ext cx="2016125" cy="298450"/>
            <a:chOff x="1882" y="2432"/>
            <a:chExt cx="1270" cy="188"/>
          </a:xfrm>
        </p:grpSpPr>
        <p:sp>
          <p:nvSpPr>
            <p:cNvPr id="17434" name="Rectangle 26"/>
            <p:cNvSpPr>
              <a:spLocks noChangeArrowheads="1"/>
            </p:cNvSpPr>
            <p:nvPr/>
          </p:nvSpPr>
          <p:spPr bwMode="auto">
            <a:xfrm>
              <a:off x="1882" y="2432"/>
              <a:ext cx="363" cy="182"/>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7435" name="Rectangle 27"/>
            <p:cNvSpPr>
              <a:spLocks noChangeArrowheads="1"/>
            </p:cNvSpPr>
            <p:nvPr/>
          </p:nvSpPr>
          <p:spPr bwMode="auto">
            <a:xfrm>
              <a:off x="2338" y="2438"/>
              <a:ext cx="363" cy="182"/>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7436" name="Rectangle 28"/>
            <p:cNvSpPr>
              <a:spLocks noChangeArrowheads="1"/>
            </p:cNvSpPr>
            <p:nvPr/>
          </p:nvSpPr>
          <p:spPr bwMode="auto">
            <a:xfrm>
              <a:off x="2789" y="2432"/>
              <a:ext cx="363" cy="182"/>
            </a:xfrm>
            <a:prstGeom prst="rect">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7437" name="Rectangle 29"/>
          <p:cNvSpPr>
            <a:spLocks noChangeArrowheads="1"/>
          </p:cNvSpPr>
          <p:nvPr/>
        </p:nvSpPr>
        <p:spPr bwMode="auto">
          <a:xfrm>
            <a:off x="3175000" y="2413000"/>
            <a:ext cx="1439863" cy="215900"/>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7438" name="AutoShape 30"/>
          <p:cNvSpPr>
            <a:spLocks noChangeArrowheads="1"/>
          </p:cNvSpPr>
          <p:nvPr/>
        </p:nvSpPr>
        <p:spPr bwMode="auto">
          <a:xfrm>
            <a:off x="3317875" y="2628900"/>
            <a:ext cx="73025" cy="647700"/>
          </a:xfrm>
          <a:prstGeom prst="upDownArrow">
            <a:avLst>
              <a:gd name="adj1" fmla="val 50000"/>
              <a:gd name="adj2" fmla="val 177391"/>
            </a:avLst>
          </a:prstGeom>
          <a:solidFill>
            <a:srgbClr val="FF0000"/>
          </a:solidFill>
          <a:ln w="9525">
            <a:solidFill>
              <a:schemeClr val="tx1"/>
            </a:solidFill>
            <a:miter lim="800000"/>
            <a:headEnd/>
            <a:tailEnd/>
          </a:ln>
          <a:effectLst/>
        </p:spPr>
        <p:txBody>
          <a:bodyPr vert="eaVert" wrap="none" anchor="ctr"/>
          <a:lstStyle/>
          <a:p>
            <a:endParaRPr lang="en-GB"/>
          </a:p>
        </p:txBody>
      </p:sp>
      <p:sp>
        <p:nvSpPr>
          <p:cNvPr id="17439" name="AutoShape 31"/>
          <p:cNvSpPr>
            <a:spLocks noChangeArrowheads="1"/>
          </p:cNvSpPr>
          <p:nvPr/>
        </p:nvSpPr>
        <p:spPr bwMode="auto">
          <a:xfrm>
            <a:off x="3822700" y="2628900"/>
            <a:ext cx="73025" cy="647700"/>
          </a:xfrm>
          <a:prstGeom prst="upDownArrow">
            <a:avLst>
              <a:gd name="adj1" fmla="val 50000"/>
              <a:gd name="adj2" fmla="val 177391"/>
            </a:avLst>
          </a:prstGeom>
          <a:solidFill>
            <a:srgbClr val="FF0000"/>
          </a:solidFill>
          <a:ln w="9525">
            <a:solidFill>
              <a:schemeClr val="tx1"/>
            </a:solidFill>
            <a:miter lim="800000"/>
            <a:headEnd/>
            <a:tailEnd/>
          </a:ln>
          <a:effectLst/>
        </p:spPr>
        <p:txBody>
          <a:bodyPr vert="eaVert" wrap="none" anchor="ctr"/>
          <a:lstStyle/>
          <a:p>
            <a:endParaRPr lang="en-GB"/>
          </a:p>
        </p:txBody>
      </p:sp>
      <p:sp>
        <p:nvSpPr>
          <p:cNvPr id="17440" name="AutoShape 32"/>
          <p:cNvSpPr>
            <a:spLocks noChangeArrowheads="1"/>
          </p:cNvSpPr>
          <p:nvPr/>
        </p:nvSpPr>
        <p:spPr bwMode="auto">
          <a:xfrm>
            <a:off x="4398963" y="2628900"/>
            <a:ext cx="73025" cy="647700"/>
          </a:xfrm>
          <a:prstGeom prst="upDownArrow">
            <a:avLst>
              <a:gd name="adj1" fmla="val 50000"/>
              <a:gd name="adj2" fmla="val 177391"/>
            </a:avLst>
          </a:prstGeom>
          <a:solidFill>
            <a:srgbClr val="FF0000"/>
          </a:solidFill>
          <a:ln w="9525">
            <a:solidFill>
              <a:schemeClr val="tx1"/>
            </a:solidFill>
            <a:miter lim="800000"/>
            <a:headEnd/>
            <a:tailEnd/>
          </a:ln>
          <a:effectLst/>
        </p:spPr>
        <p:txBody>
          <a:bodyPr vert="eaVert" wrap="none" anchor="ctr"/>
          <a:lstStyle/>
          <a:p>
            <a:endParaRPr lang="en-GB"/>
          </a:p>
        </p:txBody>
      </p:sp>
      <p:sp>
        <p:nvSpPr>
          <p:cNvPr id="17441" name="Line 33"/>
          <p:cNvSpPr>
            <a:spLocks noChangeShapeType="1"/>
          </p:cNvSpPr>
          <p:nvPr/>
        </p:nvSpPr>
        <p:spPr bwMode="auto">
          <a:xfrm>
            <a:off x="3462338" y="3421063"/>
            <a:ext cx="144462" cy="0"/>
          </a:xfrm>
          <a:prstGeom prst="line">
            <a:avLst/>
          </a:prstGeom>
          <a:noFill/>
          <a:ln w="9525">
            <a:solidFill>
              <a:schemeClr val="tx1"/>
            </a:solidFill>
            <a:round/>
            <a:headEnd/>
            <a:tailEnd type="triangle" w="med" len="med"/>
          </a:ln>
          <a:effectLst/>
        </p:spPr>
        <p:txBody>
          <a:bodyPr/>
          <a:lstStyle/>
          <a:p>
            <a:endParaRPr lang="en-GB"/>
          </a:p>
        </p:txBody>
      </p:sp>
      <p:sp>
        <p:nvSpPr>
          <p:cNvPr id="17442" name="Line 34"/>
          <p:cNvSpPr>
            <a:spLocks noChangeShapeType="1"/>
          </p:cNvSpPr>
          <p:nvPr/>
        </p:nvSpPr>
        <p:spPr bwMode="auto">
          <a:xfrm flipH="1">
            <a:off x="3462338" y="3492500"/>
            <a:ext cx="144462" cy="0"/>
          </a:xfrm>
          <a:prstGeom prst="line">
            <a:avLst/>
          </a:prstGeom>
          <a:noFill/>
          <a:ln w="9525">
            <a:solidFill>
              <a:schemeClr val="tx1"/>
            </a:solidFill>
            <a:round/>
            <a:headEnd/>
            <a:tailEnd type="triangle" w="med" len="med"/>
          </a:ln>
          <a:effectLst/>
        </p:spPr>
        <p:txBody>
          <a:bodyPr/>
          <a:lstStyle/>
          <a:p>
            <a:endParaRPr lang="en-GB"/>
          </a:p>
        </p:txBody>
      </p:sp>
      <p:sp>
        <p:nvSpPr>
          <p:cNvPr id="17443" name="Line 35"/>
          <p:cNvSpPr>
            <a:spLocks noChangeShapeType="1"/>
          </p:cNvSpPr>
          <p:nvPr/>
        </p:nvSpPr>
        <p:spPr bwMode="auto">
          <a:xfrm flipH="1">
            <a:off x="4183063" y="3349625"/>
            <a:ext cx="142875" cy="0"/>
          </a:xfrm>
          <a:prstGeom prst="line">
            <a:avLst/>
          </a:prstGeom>
          <a:noFill/>
          <a:ln w="9525">
            <a:solidFill>
              <a:schemeClr val="tx1"/>
            </a:solidFill>
            <a:round/>
            <a:headEnd/>
            <a:tailEnd type="triangle" w="med" len="med"/>
          </a:ln>
          <a:effectLst/>
        </p:spPr>
        <p:txBody>
          <a:bodyPr/>
          <a:lstStyle/>
          <a:p>
            <a:endParaRPr lang="en-GB"/>
          </a:p>
        </p:txBody>
      </p:sp>
      <p:sp>
        <p:nvSpPr>
          <p:cNvPr id="17444" name="Line 36"/>
          <p:cNvSpPr>
            <a:spLocks noChangeShapeType="1"/>
          </p:cNvSpPr>
          <p:nvPr/>
        </p:nvSpPr>
        <p:spPr bwMode="auto">
          <a:xfrm>
            <a:off x="4183063" y="3492500"/>
            <a:ext cx="142875" cy="0"/>
          </a:xfrm>
          <a:prstGeom prst="line">
            <a:avLst/>
          </a:prstGeom>
          <a:noFill/>
          <a:ln w="9525">
            <a:solidFill>
              <a:schemeClr val="tx1"/>
            </a:solidFill>
            <a:round/>
            <a:headEnd/>
            <a:tailEnd type="triangle" w="med" len="med"/>
          </a:ln>
          <a:effectLst/>
        </p:spPr>
        <p:txBody>
          <a:bodyPr/>
          <a:lstStyle/>
          <a:p>
            <a:endParaRPr lang="en-GB"/>
          </a:p>
        </p:txBody>
      </p:sp>
      <p:sp>
        <p:nvSpPr>
          <p:cNvPr id="17445" name="Text Box 37"/>
          <p:cNvSpPr txBox="1">
            <a:spLocks noChangeArrowheads="1"/>
          </p:cNvSpPr>
          <p:nvPr/>
        </p:nvSpPr>
        <p:spPr bwMode="auto">
          <a:xfrm>
            <a:off x="2428875" y="3619500"/>
            <a:ext cx="2904098" cy="1600438"/>
          </a:xfrm>
          <a:prstGeom prst="rect">
            <a:avLst/>
          </a:prstGeom>
          <a:noFill/>
          <a:ln w="9525">
            <a:noFill/>
            <a:miter lim="800000"/>
            <a:headEnd/>
            <a:tailEnd/>
          </a:ln>
          <a:effectLst/>
        </p:spPr>
        <p:txBody>
          <a:bodyPr wrap="none">
            <a:spAutoFit/>
          </a:bodyPr>
          <a:lstStyle/>
          <a:p>
            <a:pPr algn="ctr"/>
            <a:r>
              <a:rPr lang="fi-FI" sz="1400" dirty="0" smtClean="0"/>
              <a:t>STRATEGISM: </a:t>
            </a:r>
            <a:endParaRPr lang="fi-FI" sz="1400" dirty="0"/>
          </a:p>
          <a:p>
            <a:pPr algn="ctr"/>
            <a:r>
              <a:rPr lang="fi-FI" sz="1400" dirty="0" smtClean="0"/>
              <a:t>CORE STAYS, ALL ELSE REMOVED</a:t>
            </a:r>
          </a:p>
          <a:p>
            <a:pPr algn="ctr"/>
            <a:r>
              <a:rPr lang="fi-FI" sz="1400" dirty="0" smtClean="0"/>
              <a:t>ROI</a:t>
            </a:r>
            <a:endParaRPr lang="fi-FI" sz="1400" dirty="0"/>
          </a:p>
          <a:p>
            <a:pPr algn="ctr"/>
            <a:r>
              <a:rPr lang="fi-FI" sz="1400" dirty="0" smtClean="0"/>
              <a:t>PRODUCTIVITY: MACHINES/HUMANS</a:t>
            </a:r>
            <a:endParaRPr lang="fi-FI" sz="1400" dirty="0"/>
          </a:p>
          <a:p>
            <a:pPr algn="ctr"/>
            <a:r>
              <a:rPr lang="fi-FI" sz="1400" dirty="0" smtClean="0"/>
              <a:t>MARKET APPROACH INSIDE/OUTSIDE</a:t>
            </a:r>
            <a:endParaRPr lang="fi-FI" sz="1400" dirty="0"/>
          </a:p>
          <a:p>
            <a:pPr algn="ctr"/>
            <a:r>
              <a:rPr lang="fi-FI" sz="1400" dirty="0" smtClean="0"/>
              <a:t>MARKET PRICECS ”ALWAYS”</a:t>
            </a:r>
          </a:p>
          <a:p>
            <a:pPr algn="ctr"/>
            <a:r>
              <a:rPr lang="fi-FI" sz="1400" dirty="0" smtClean="0"/>
              <a:t>CUSTOMER-DRIVENNESS</a:t>
            </a:r>
            <a:endParaRPr lang="en-GB" sz="1400" dirty="0"/>
          </a:p>
        </p:txBody>
      </p:sp>
      <p:sp>
        <p:nvSpPr>
          <p:cNvPr id="17446" name="Line 38"/>
          <p:cNvSpPr>
            <a:spLocks noChangeShapeType="1"/>
          </p:cNvSpPr>
          <p:nvPr/>
        </p:nvSpPr>
        <p:spPr bwMode="auto">
          <a:xfrm>
            <a:off x="2741613" y="3349625"/>
            <a:ext cx="144462" cy="0"/>
          </a:xfrm>
          <a:prstGeom prst="line">
            <a:avLst/>
          </a:prstGeom>
          <a:noFill/>
          <a:ln w="9525">
            <a:solidFill>
              <a:schemeClr val="tx1"/>
            </a:solidFill>
            <a:round/>
            <a:headEnd/>
            <a:tailEnd type="triangle" w="med" len="med"/>
          </a:ln>
          <a:effectLst/>
        </p:spPr>
        <p:txBody>
          <a:bodyPr/>
          <a:lstStyle/>
          <a:p>
            <a:endParaRPr lang="en-GB"/>
          </a:p>
        </p:txBody>
      </p:sp>
      <p:sp>
        <p:nvSpPr>
          <p:cNvPr id="17447" name="Line 39"/>
          <p:cNvSpPr>
            <a:spLocks noChangeShapeType="1"/>
          </p:cNvSpPr>
          <p:nvPr/>
        </p:nvSpPr>
        <p:spPr bwMode="auto">
          <a:xfrm flipH="1">
            <a:off x="2741613" y="3492500"/>
            <a:ext cx="144462" cy="0"/>
          </a:xfrm>
          <a:prstGeom prst="line">
            <a:avLst/>
          </a:prstGeom>
          <a:noFill/>
          <a:ln w="9525">
            <a:solidFill>
              <a:schemeClr val="tx1"/>
            </a:solidFill>
            <a:round/>
            <a:headEnd/>
            <a:tailEnd type="triangle" w="med" len="med"/>
          </a:ln>
          <a:effectLst/>
        </p:spPr>
        <p:txBody>
          <a:bodyPr/>
          <a:lstStyle/>
          <a:p>
            <a:endParaRPr lang="en-GB"/>
          </a:p>
        </p:txBody>
      </p:sp>
      <p:sp>
        <p:nvSpPr>
          <p:cNvPr id="17448" name="Line 40"/>
          <p:cNvSpPr>
            <a:spLocks noChangeShapeType="1"/>
          </p:cNvSpPr>
          <p:nvPr/>
        </p:nvSpPr>
        <p:spPr bwMode="auto">
          <a:xfrm>
            <a:off x="4902200" y="3349625"/>
            <a:ext cx="144463" cy="0"/>
          </a:xfrm>
          <a:prstGeom prst="line">
            <a:avLst/>
          </a:prstGeom>
          <a:noFill/>
          <a:ln w="9525">
            <a:solidFill>
              <a:schemeClr val="tx1"/>
            </a:solidFill>
            <a:round/>
            <a:headEnd/>
            <a:tailEnd type="triangle" w="med" len="med"/>
          </a:ln>
          <a:effectLst/>
        </p:spPr>
        <p:txBody>
          <a:bodyPr/>
          <a:lstStyle/>
          <a:p>
            <a:endParaRPr lang="en-GB"/>
          </a:p>
        </p:txBody>
      </p:sp>
      <p:sp>
        <p:nvSpPr>
          <p:cNvPr id="17449" name="Line 41"/>
          <p:cNvSpPr>
            <a:spLocks noChangeShapeType="1"/>
          </p:cNvSpPr>
          <p:nvPr/>
        </p:nvSpPr>
        <p:spPr bwMode="auto">
          <a:xfrm flipH="1">
            <a:off x="4902200" y="3492500"/>
            <a:ext cx="144463" cy="0"/>
          </a:xfrm>
          <a:prstGeom prst="line">
            <a:avLst/>
          </a:prstGeom>
          <a:noFill/>
          <a:ln w="9525">
            <a:solidFill>
              <a:schemeClr val="tx1"/>
            </a:solidFill>
            <a:round/>
            <a:headEnd/>
            <a:tailEnd type="triangle" w="med" len="med"/>
          </a:ln>
          <a:effectLst/>
        </p:spPr>
        <p:txBody>
          <a:bodyPr/>
          <a:lstStyle/>
          <a:p>
            <a:endParaRPr lang="en-GB"/>
          </a:p>
        </p:txBody>
      </p:sp>
      <p:sp>
        <p:nvSpPr>
          <p:cNvPr id="17450" name="Oval 42"/>
          <p:cNvSpPr>
            <a:spLocks noChangeArrowheads="1"/>
          </p:cNvSpPr>
          <p:nvPr/>
        </p:nvSpPr>
        <p:spPr bwMode="auto">
          <a:xfrm>
            <a:off x="6846888" y="2844800"/>
            <a:ext cx="287337" cy="215900"/>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17451" name="Oval 43"/>
          <p:cNvSpPr>
            <a:spLocks noChangeArrowheads="1"/>
          </p:cNvSpPr>
          <p:nvPr/>
        </p:nvSpPr>
        <p:spPr bwMode="auto">
          <a:xfrm>
            <a:off x="6270625" y="2773363"/>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2" name="Oval 44"/>
          <p:cNvSpPr>
            <a:spLocks noChangeArrowheads="1"/>
          </p:cNvSpPr>
          <p:nvPr/>
        </p:nvSpPr>
        <p:spPr bwMode="auto">
          <a:xfrm>
            <a:off x="6486525" y="2339975"/>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3" name="Oval 45"/>
          <p:cNvSpPr>
            <a:spLocks noChangeArrowheads="1"/>
          </p:cNvSpPr>
          <p:nvPr/>
        </p:nvSpPr>
        <p:spPr bwMode="auto">
          <a:xfrm>
            <a:off x="6991350" y="2339975"/>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4" name="Oval 46"/>
          <p:cNvSpPr>
            <a:spLocks noChangeArrowheads="1"/>
          </p:cNvSpPr>
          <p:nvPr/>
        </p:nvSpPr>
        <p:spPr bwMode="auto">
          <a:xfrm>
            <a:off x="7423150" y="2484438"/>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5" name="Oval 47"/>
          <p:cNvSpPr>
            <a:spLocks noChangeArrowheads="1"/>
          </p:cNvSpPr>
          <p:nvPr/>
        </p:nvSpPr>
        <p:spPr bwMode="auto">
          <a:xfrm>
            <a:off x="7350125" y="2916238"/>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6" name="Oval 48"/>
          <p:cNvSpPr>
            <a:spLocks noChangeArrowheads="1"/>
          </p:cNvSpPr>
          <p:nvPr/>
        </p:nvSpPr>
        <p:spPr bwMode="auto">
          <a:xfrm>
            <a:off x="6991350" y="3205163"/>
            <a:ext cx="360363"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7" name="Oval 49"/>
          <p:cNvSpPr>
            <a:spLocks noChangeArrowheads="1"/>
          </p:cNvSpPr>
          <p:nvPr/>
        </p:nvSpPr>
        <p:spPr bwMode="auto">
          <a:xfrm>
            <a:off x="6545263" y="3135313"/>
            <a:ext cx="360362" cy="35877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58" name="Oval 50"/>
          <p:cNvSpPr>
            <a:spLocks noChangeArrowheads="1"/>
          </p:cNvSpPr>
          <p:nvPr/>
        </p:nvSpPr>
        <p:spPr bwMode="auto">
          <a:xfrm>
            <a:off x="7639050" y="349250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59" name="Oval 51"/>
          <p:cNvSpPr>
            <a:spLocks noChangeArrowheads="1"/>
          </p:cNvSpPr>
          <p:nvPr/>
        </p:nvSpPr>
        <p:spPr bwMode="auto">
          <a:xfrm>
            <a:off x="7907338" y="3038475"/>
            <a:ext cx="360362" cy="358775"/>
          </a:xfrm>
          <a:prstGeom prst="ellipse">
            <a:avLst/>
          </a:prstGeom>
          <a:noFill/>
          <a:ln w="9525">
            <a:solidFill>
              <a:schemeClr val="tx1"/>
            </a:solidFill>
            <a:round/>
            <a:headEnd/>
            <a:tailEnd/>
          </a:ln>
          <a:effectLst/>
        </p:spPr>
        <p:txBody>
          <a:bodyPr wrap="none" anchor="ctr"/>
          <a:lstStyle/>
          <a:p>
            <a:endParaRPr lang="en-GB"/>
          </a:p>
        </p:txBody>
      </p:sp>
      <p:sp>
        <p:nvSpPr>
          <p:cNvPr id="17460" name="Oval 52"/>
          <p:cNvSpPr>
            <a:spLocks noChangeArrowheads="1"/>
          </p:cNvSpPr>
          <p:nvPr/>
        </p:nvSpPr>
        <p:spPr bwMode="auto">
          <a:xfrm>
            <a:off x="8040688" y="2581275"/>
            <a:ext cx="360362" cy="358775"/>
          </a:xfrm>
          <a:prstGeom prst="ellipse">
            <a:avLst/>
          </a:prstGeom>
          <a:noFill/>
          <a:ln w="9525">
            <a:solidFill>
              <a:schemeClr val="tx1"/>
            </a:solidFill>
            <a:round/>
            <a:headEnd/>
            <a:tailEnd/>
          </a:ln>
          <a:effectLst/>
        </p:spPr>
        <p:txBody>
          <a:bodyPr wrap="none" anchor="ctr"/>
          <a:lstStyle/>
          <a:p>
            <a:endParaRPr lang="en-GB"/>
          </a:p>
        </p:txBody>
      </p:sp>
      <p:sp>
        <p:nvSpPr>
          <p:cNvPr id="17461" name="Oval 53"/>
          <p:cNvSpPr>
            <a:spLocks noChangeArrowheads="1"/>
          </p:cNvSpPr>
          <p:nvPr/>
        </p:nvSpPr>
        <p:spPr bwMode="auto">
          <a:xfrm>
            <a:off x="7964488" y="2136775"/>
            <a:ext cx="360362" cy="358775"/>
          </a:xfrm>
          <a:prstGeom prst="ellipse">
            <a:avLst/>
          </a:prstGeom>
          <a:noFill/>
          <a:ln w="9525">
            <a:solidFill>
              <a:schemeClr val="tx1"/>
            </a:solidFill>
            <a:round/>
            <a:headEnd/>
            <a:tailEnd/>
          </a:ln>
          <a:effectLst/>
        </p:spPr>
        <p:txBody>
          <a:bodyPr wrap="none" anchor="ctr"/>
          <a:lstStyle/>
          <a:p>
            <a:endParaRPr lang="en-GB"/>
          </a:p>
        </p:txBody>
      </p:sp>
      <p:sp>
        <p:nvSpPr>
          <p:cNvPr id="17462" name="Oval 54"/>
          <p:cNvSpPr>
            <a:spLocks noChangeArrowheads="1"/>
          </p:cNvSpPr>
          <p:nvPr/>
        </p:nvSpPr>
        <p:spPr bwMode="auto">
          <a:xfrm>
            <a:off x="6126163" y="2124075"/>
            <a:ext cx="1800225" cy="1512888"/>
          </a:xfrm>
          <a:prstGeom prst="ellipse">
            <a:avLst/>
          </a:prstGeom>
          <a:noFill/>
          <a:ln w="38100">
            <a:solidFill>
              <a:srgbClr val="FF0000"/>
            </a:solidFill>
            <a:round/>
            <a:headEnd/>
            <a:tailEnd/>
          </a:ln>
          <a:effectLst/>
        </p:spPr>
        <p:txBody>
          <a:bodyPr wrap="none" anchor="ctr"/>
          <a:lstStyle/>
          <a:p>
            <a:endParaRPr lang="en-GB"/>
          </a:p>
        </p:txBody>
      </p:sp>
      <p:sp>
        <p:nvSpPr>
          <p:cNvPr id="17463" name="Oval 55"/>
          <p:cNvSpPr>
            <a:spLocks noChangeArrowheads="1"/>
          </p:cNvSpPr>
          <p:nvPr/>
        </p:nvSpPr>
        <p:spPr bwMode="auto">
          <a:xfrm>
            <a:off x="7194550" y="365760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4" name="Oval 56"/>
          <p:cNvSpPr>
            <a:spLocks noChangeArrowheads="1"/>
          </p:cNvSpPr>
          <p:nvPr/>
        </p:nvSpPr>
        <p:spPr bwMode="auto">
          <a:xfrm>
            <a:off x="6731000" y="369570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5" name="Oval 57"/>
          <p:cNvSpPr>
            <a:spLocks noChangeArrowheads="1"/>
          </p:cNvSpPr>
          <p:nvPr/>
        </p:nvSpPr>
        <p:spPr bwMode="auto">
          <a:xfrm>
            <a:off x="6261100" y="361315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6" name="Oval 58"/>
          <p:cNvSpPr>
            <a:spLocks noChangeArrowheads="1"/>
          </p:cNvSpPr>
          <p:nvPr/>
        </p:nvSpPr>
        <p:spPr bwMode="auto">
          <a:xfrm>
            <a:off x="5930900" y="332105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7" name="Oval 59"/>
          <p:cNvSpPr>
            <a:spLocks noChangeArrowheads="1"/>
          </p:cNvSpPr>
          <p:nvPr/>
        </p:nvSpPr>
        <p:spPr bwMode="auto">
          <a:xfrm>
            <a:off x="5759450" y="289560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8" name="Oval 60"/>
          <p:cNvSpPr>
            <a:spLocks noChangeArrowheads="1"/>
          </p:cNvSpPr>
          <p:nvPr/>
        </p:nvSpPr>
        <p:spPr bwMode="auto">
          <a:xfrm>
            <a:off x="5695950" y="2425700"/>
            <a:ext cx="360363" cy="358775"/>
          </a:xfrm>
          <a:prstGeom prst="ellipse">
            <a:avLst/>
          </a:prstGeom>
          <a:noFill/>
          <a:ln w="9525">
            <a:solidFill>
              <a:schemeClr val="tx1"/>
            </a:solidFill>
            <a:round/>
            <a:headEnd/>
            <a:tailEnd/>
          </a:ln>
          <a:effectLst/>
        </p:spPr>
        <p:txBody>
          <a:bodyPr wrap="none" anchor="ctr"/>
          <a:lstStyle/>
          <a:p>
            <a:endParaRPr lang="en-GB"/>
          </a:p>
        </p:txBody>
      </p:sp>
      <p:sp>
        <p:nvSpPr>
          <p:cNvPr id="17469" name="Oval 61"/>
          <p:cNvSpPr>
            <a:spLocks noChangeArrowheads="1"/>
          </p:cNvSpPr>
          <p:nvPr/>
        </p:nvSpPr>
        <p:spPr bwMode="auto">
          <a:xfrm>
            <a:off x="8223250" y="3498850"/>
            <a:ext cx="360363" cy="358775"/>
          </a:xfrm>
          <a:prstGeom prst="ellipse">
            <a:avLst/>
          </a:prstGeom>
          <a:solidFill>
            <a:srgbClr val="FFFF00"/>
          </a:solidFill>
          <a:ln w="9525">
            <a:solidFill>
              <a:schemeClr val="tx1"/>
            </a:solidFill>
            <a:round/>
            <a:headEnd/>
            <a:tailEnd/>
          </a:ln>
          <a:effectLst/>
        </p:spPr>
        <p:txBody>
          <a:bodyPr wrap="none" anchor="ctr"/>
          <a:lstStyle/>
          <a:p>
            <a:endParaRPr lang="en-GB"/>
          </a:p>
        </p:txBody>
      </p:sp>
      <p:sp>
        <p:nvSpPr>
          <p:cNvPr id="17470" name="Freeform 62"/>
          <p:cNvSpPr>
            <a:spLocks/>
          </p:cNvSpPr>
          <p:nvPr/>
        </p:nvSpPr>
        <p:spPr bwMode="auto">
          <a:xfrm>
            <a:off x="6794500" y="2700338"/>
            <a:ext cx="1954213" cy="1439862"/>
          </a:xfrm>
          <a:custGeom>
            <a:avLst/>
            <a:gdLst/>
            <a:ahLst/>
            <a:cxnLst>
              <a:cxn ang="0">
                <a:pos x="1044" y="780"/>
              </a:cxn>
              <a:cxn ang="0">
                <a:pos x="852" y="800"/>
              </a:cxn>
              <a:cxn ang="0">
                <a:pos x="680" y="808"/>
              </a:cxn>
              <a:cxn ang="0">
                <a:pos x="488" y="800"/>
              </a:cxn>
              <a:cxn ang="0">
                <a:pos x="308" y="764"/>
              </a:cxn>
              <a:cxn ang="0">
                <a:pos x="276" y="756"/>
              </a:cxn>
              <a:cxn ang="0">
                <a:pos x="252" y="716"/>
              </a:cxn>
              <a:cxn ang="0">
                <a:pos x="228" y="696"/>
              </a:cxn>
              <a:cxn ang="0">
                <a:pos x="204" y="664"/>
              </a:cxn>
              <a:cxn ang="0">
                <a:pos x="176" y="624"/>
              </a:cxn>
              <a:cxn ang="0">
                <a:pos x="144" y="576"/>
              </a:cxn>
              <a:cxn ang="0">
                <a:pos x="112" y="472"/>
              </a:cxn>
              <a:cxn ang="0">
                <a:pos x="100" y="428"/>
              </a:cxn>
              <a:cxn ang="0">
                <a:pos x="76" y="304"/>
              </a:cxn>
              <a:cxn ang="0">
                <a:pos x="40" y="228"/>
              </a:cxn>
              <a:cxn ang="0">
                <a:pos x="12" y="180"/>
              </a:cxn>
              <a:cxn ang="0">
                <a:pos x="20" y="76"/>
              </a:cxn>
              <a:cxn ang="0">
                <a:pos x="28" y="52"/>
              </a:cxn>
              <a:cxn ang="0">
                <a:pos x="64" y="32"/>
              </a:cxn>
              <a:cxn ang="0">
                <a:pos x="124" y="0"/>
              </a:cxn>
              <a:cxn ang="0">
                <a:pos x="256" y="28"/>
              </a:cxn>
              <a:cxn ang="0">
                <a:pos x="352" y="48"/>
              </a:cxn>
              <a:cxn ang="0">
                <a:pos x="484" y="84"/>
              </a:cxn>
              <a:cxn ang="0">
                <a:pos x="668" y="116"/>
              </a:cxn>
              <a:cxn ang="0">
                <a:pos x="752" y="124"/>
              </a:cxn>
              <a:cxn ang="0">
                <a:pos x="908" y="152"/>
              </a:cxn>
              <a:cxn ang="0">
                <a:pos x="972" y="172"/>
              </a:cxn>
              <a:cxn ang="0">
                <a:pos x="1044" y="204"/>
              </a:cxn>
              <a:cxn ang="0">
                <a:pos x="1128" y="268"/>
              </a:cxn>
              <a:cxn ang="0">
                <a:pos x="1160" y="316"/>
              </a:cxn>
              <a:cxn ang="0">
                <a:pos x="1188" y="380"/>
              </a:cxn>
              <a:cxn ang="0">
                <a:pos x="1208" y="488"/>
              </a:cxn>
              <a:cxn ang="0">
                <a:pos x="1172" y="684"/>
              </a:cxn>
              <a:cxn ang="0">
                <a:pos x="1144" y="708"/>
              </a:cxn>
              <a:cxn ang="0">
                <a:pos x="1092" y="748"/>
              </a:cxn>
              <a:cxn ang="0">
                <a:pos x="1080" y="756"/>
              </a:cxn>
              <a:cxn ang="0">
                <a:pos x="1044" y="780"/>
              </a:cxn>
            </a:cxnLst>
            <a:rect l="0" t="0" r="r" b="b"/>
            <a:pathLst>
              <a:path w="1231" h="810">
                <a:moveTo>
                  <a:pt x="1044" y="780"/>
                </a:moveTo>
                <a:cubicBezTo>
                  <a:pt x="979" y="783"/>
                  <a:pt x="917" y="796"/>
                  <a:pt x="852" y="800"/>
                </a:cubicBezTo>
                <a:cubicBezTo>
                  <a:pt x="795" y="804"/>
                  <a:pt x="680" y="808"/>
                  <a:pt x="680" y="808"/>
                </a:cubicBezTo>
                <a:cubicBezTo>
                  <a:pt x="573" y="805"/>
                  <a:pt x="560" y="810"/>
                  <a:pt x="488" y="800"/>
                </a:cubicBezTo>
                <a:cubicBezTo>
                  <a:pt x="426" y="791"/>
                  <a:pt x="371" y="770"/>
                  <a:pt x="308" y="764"/>
                </a:cubicBezTo>
                <a:cubicBezTo>
                  <a:pt x="297" y="761"/>
                  <a:pt x="287" y="759"/>
                  <a:pt x="276" y="756"/>
                </a:cubicBezTo>
                <a:cubicBezTo>
                  <a:pt x="265" y="753"/>
                  <a:pt x="259" y="724"/>
                  <a:pt x="252" y="716"/>
                </a:cubicBezTo>
                <a:cubicBezTo>
                  <a:pt x="245" y="708"/>
                  <a:pt x="235" y="703"/>
                  <a:pt x="228" y="696"/>
                </a:cubicBezTo>
                <a:cubicBezTo>
                  <a:pt x="223" y="680"/>
                  <a:pt x="218" y="673"/>
                  <a:pt x="204" y="664"/>
                </a:cubicBezTo>
                <a:cubicBezTo>
                  <a:pt x="199" y="643"/>
                  <a:pt x="194" y="637"/>
                  <a:pt x="176" y="624"/>
                </a:cubicBezTo>
                <a:cubicBezTo>
                  <a:pt x="170" y="605"/>
                  <a:pt x="160" y="587"/>
                  <a:pt x="144" y="576"/>
                </a:cubicBezTo>
                <a:cubicBezTo>
                  <a:pt x="133" y="542"/>
                  <a:pt x="121" y="507"/>
                  <a:pt x="112" y="472"/>
                </a:cubicBezTo>
                <a:cubicBezTo>
                  <a:pt x="108" y="457"/>
                  <a:pt x="100" y="428"/>
                  <a:pt x="100" y="428"/>
                </a:cubicBezTo>
                <a:cubicBezTo>
                  <a:pt x="95" y="391"/>
                  <a:pt x="96" y="334"/>
                  <a:pt x="76" y="304"/>
                </a:cubicBezTo>
                <a:cubicBezTo>
                  <a:pt x="68" y="273"/>
                  <a:pt x="62" y="250"/>
                  <a:pt x="40" y="228"/>
                </a:cubicBezTo>
                <a:cubicBezTo>
                  <a:pt x="34" y="210"/>
                  <a:pt x="27" y="190"/>
                  <a:pt x="12" y="180"/>
                </a:cubicBezTo>
                <a:cubicBezTo>
                  <a:pt x="0" y="145"/>
                  <a:pt x="6" y="108"/>
                  <a:pt x="20" y="76"/>
                </a:cubicBezTo>
                <a:cubicBezTo>
                  <a:pt x="23" y="68"/>
                  <a:pt x="21" y="57"/>
                  <a:pt x="28" y="52"/>
                </a:cubicBezTo>
                <a:cubicBezTo>
                  <a:pt x="40" y="44"/>
                  <a:pt x="52" y="40"/>
                  <a:pt x="64" y="32"/>
                </a:cubicBezTo>
                <a:cubicBezTo>
                  <a:pt x="75" y="16"/>
                  <a:pt x="105" y="5"/>
                  <a:pt x="124" y="0"/>
                </a:cubicBezTo>
                <a:cubicBezTo>
                  <a:pt x="178" y="3"/>
                  <a:pt x="208" y="10"/>
                  <a:pt x="256" y="28"/>
                </a:cubicBezTo>
                <a:cubicBezTo>
                  <a:pt x="286" y="39"/>
                  <a:pt x="321" y="39"/>
                  <a:pt x="352" y="48"/>
                </a:cubicBezTo>
                <a:cubicBezTo>
                  <a:pt x="396" y="61"/>
                  <a:pt x="438" y="76"/>
                  <a:pt x="484" y="84"/>
                </a:cubicBezTo>
                <a:cubicBezTo>
                  <a:pt x="532" y="108"/>
                  <a:pt x="615" y="110"/>
                  <a:pt x="668" y="116"/>
                </a:cubicBezTo>
                <a:cubicBezTo>
                  <a:pt x="696" y="119"/>
                  <a:pt x="752" y="124"/>
                  <a:pt x="752" y="124"/>
                </a:cubicBezTo>
                <a:cubicBezTo>
                  <a:pt x="803" y="134"/>
                  <a:pt x="858" y="137"/>
                  <a:pt x="908" y="152"/>
                </a:cubicBezTo>
                <a:cubicBezTo>
                  <a:pt x="929" y="158"/>
                  <a:pt x="953" y="162"/>
                  <a:pt x="972" y="172"/>
                </a:cubicBezTo>
                <a:cubicBezTo>
                  <a:pt x="996" y="184"/>
                  <a:pt x="1017" y="199"/>
                  <a:pt x="1044" y="204"/>
                </a:cubicBezTo>
                <a:cubicBezTo>
                  <a:pt x="1054" y="218"/>
                  <a:pt x="1110" y="256"/>
                  <a:pt x="1128" y="268"/>
                </a:cubicBezTo>
                <a:cubicBezTo>
                  <a:pt x="1133" y="282"/>
                  <a:pt x="1149" y="309"/>
                  <a:pt x="1160" y="316"/>
                </a:cubicBezTo>
                <a:cubicBezTo>
                  <a:pt x="1168" y="340"/>
                  <a:pt x="1179" y="357"/>
                  <a:pt x="1188" y="380"/>
                </a:cubicBezTo>
                <a:cubicBezTo>
                  <a:pt x="1200" y="413"/>
                  <a:pt x="1204" y="453"/>
                  <a:pt x="1208" y="488"/>
                </a:cubicBezTo>
                <a:cubicBezTo>
                  <a:pt x="1211" y="547"/>
                  <a:pt x="1231" y="645"/>
                  <a:pt x="1172" y="684"/>
                </a:cubicBezTo>
                <a:cubicBezTo>
                  <a:pt x="1167" y="700"/>
                  <a:pt x="1160" y="703"/>
                  <a:pt x="1144" y="708"/>
                </a:cubicBezTo>
                <a:cubicBezTo>
                  <a:pt x="1128" y="724"/>
                  <a:pt x="1111" y="735"/>
                  <a:pt x="1092" y="748"/>
                </a:cubicBezTo>
                <a:cubicBezTo>
                  <a:pt x="1088" y="751"/>
                  <a:pt x="1080" y="756"/>
                  <a:pt x="1080" y="756"/>
                </a:cubicBezTo>
                <a:cubicBezTo>
                  <a:pt x="1073" y="766"/>
                  <a:pt x="1058" y="794"/>
                  <a:pt x="1044" y="780"/>
                </a:cubicBezTo>
                <a:close/>
              </a:path>
            </a:pathLst>
          </a:custGeom>
          <a:noFill/>
          <a:ln w="57150" cap="flat" cmpd="sng">
            <a:solidFill>
              <a:schemeClr val="tx1"/>
            </a:solidFill>
            <a:prstDash val="sysDot"/>
            <a:round/>
            <a:headEnd/>
            <a:tailEnd/>
          </a:ln>
          <a:effectLst/>
        </p:spPr>
        <p:txBody>
          <a:bodyPr/>
          <a:lstStyle/>
          <a:p>
            <a:endParaRPr lang="en-GB"/>
          </a:p>
        </p:txBody>
      </p:sp>
      <p:sp>
        <p:nvSpPr>
          <p:cNvPr id="17471" name="Line 63"/>
          <p:cNvSpPr>
            <a:spLocks noChangeShapeType="1"/>
          </p:cNvSpPr>
          <p:nvPr/>
        </p:nvSpPr>
        <p:spPr bwMode="auto">
          <a:xfrm>
            <a:off x="1811337" y="1770062"/>
            <a:ext cx="1584325" cy="0"/>
          </a:xfrm>
          <a:prstGeom prst="line">
            <a:avLst/>
          </a:prstGeom>
          <a:noFill/>
          <a:ln w="9525">
            <a:solidFill>
              <a:schemeClr val="tx1"/>
            </a:solidFill>
            <a:round/>
            <a:headEnd/>
            <a:tailEnd type="triangle" w="med" len="med"/>
          </a:ln>
          <a:effectLst/>
        </p:spPr>
        <p:txBody>
          <a:bodyPr/>
          <a:lstStyle/>
          <a:p>
            <a:endParaRPr lang="en-GB"/>
          </a:p>
        </p:txBody>
      </p:sp>
      <p:sp>
        <p:nvSpPr>
          <p:cNvPr id="17472" name="Line 64"/>
          <p:cNvSpPr>
            <a:spLocks noChangeShapeType="1"/>
          </p:cNvSpPr>
          <p:nvPr/>
        </p:nvSpPr>
        <p:spPr bwMode="auto">
          <a:xfrm>
            <a:off x="4692650" y="1770062"/>
            <a:ext cx="1727200" cy="0"/>
          </a:xfrm>
          <a:prstGeom prst="line">
            <a:avLst/>
          </a:prstGeom>
          <a:noFill/>
          <a:ln w="9525">
            <a:solidFill>
              <a:schemeClr val="tx1"/>
            </a:solidFill>
            <a:round/>
            <a:headEnd/>
            <a:tailEnd type="triangle" w="med" len="med"/>
          </a:ln>
          <a:effectLst/>
        </p:spPr>
        <p:txBody>
          <a:bodyPr/>
          <a:lstStyle/>
          <a:p>
            <a:endParaRPr lang="en-GB"/>
          </a:p>
        </p:txBody>
      </p:sp>
      <p:sp>
        <p:nvSpPr>
          <p:cNvPr id="17473" name="Text Box 65"/>
          <p:cNvSpPr txBox="1">
            <a:spLocks noChangeArrowheads="1"/>
          </p:cNvSpPr>
          <p:nvPr/>
        </p:nvSpPr>
        <p:spPr bwMode="auto">
          <a:xfrm>
            <a:off x="5897563" y="4127500"/>
            <a:ext cx="2500053" cy="1815882"/>
          </a:xfrm>
          <a:prstGeom prst="rect">
            <a:avLst/>
          </a:prstGeom>
          <a:noFill/>
          <a:ln w="9525">
            <a:noFill/>
            <a:miter lim="800000"/>
            <a:headEnd/>
            <a:tailEnd/>
          </a:ln>
          <a:effectLst/>
        </p:spPr>
        <p:txBody>
          <a:bodyPr wrap="none">
            <a:spAutoFit/>
          </a:bodyPr>
          <a:lstStyle/>
          <a:p>
            <a:pPr algn="ctr"/>
            <a:r>
              <a:rPr lang="fi-FI" sz="1400" dirty="0" smtClean="0"/>
              <a:t>GENUINELY CUSTOMER-DRIVEN</a:t>
            </a:r>
            <a:endParaRPr lang="fi-FI" sz="1400" dirty="0"/>
          </a:p>
          <a:p>
            <a:pPr algn="ctr"/>
            <a:r>
              <a:rPr lang="fi-FI" sz="1400" dirty="0" smtClean="0"/>
              <a:t>KNOWLEDGE-DRIVEN</a:t>
            </a:r>
            <a:endParaRPr lang="fi-FI" sz="1400" dirty="0"/>
          </a:p>
          <a:p>
            <a:pPr algn="ctr"/>
            <a:r>
              <a:rPr lang="fi-FI" sz="1400" dirty="0" smtClean="0"/>
              <a:t>INNOVATION/CREATIVITY</a:t>
            </a:r>
            <a:endParaRPr lang="fi-FI" sz="1400" dirty="0"/>
          </a:p>
          <a:p>
            <a:pPr algn="ctr"/>
            <a:r>
              <a:rPr lang="fi-FI" sz="1400" dirty="0" smtClean="0"/>
              <a:t>INCENTIVES, EMPOWERMENT</a:t>
            </a:r>
          </a:p>
          <a:p>
            <a:pPr algn="ctr"/>
            <a:r>
              <a:rPr lang="fi-FI" sz="1400" dirty="0" smtClean="0"/>
              <a:t>STRUCTURE </a:t>
            </a:r>
            <a:r>
              <a:rPr lang="fi-FI" sz="1400" dirty="0">
                <a:sym typeface="Wingdings" pitchFamily="2" charset="2"/>
              </a:rPr>
              <a:t> </a:t>
            </a:r>
            <a:r>
              <a:rPr lang="fi-FI" sz="1400" dirty="0" smtClean="0">
                <a:sym typeface="Wingdings" pitchFamily="2" charset="2"/>
              </a:rPr>
              <a:t>PROCESS</a:t>
            </a:r>
          </a:p>
          <a:p>
            <a:pPr algn="ctr"/>
            <a:r>
              <a:rPr lang="fi-FI" sz="1400" dirty="0" smtClean="0">
                <a:sym typeface="Wingdings" pitchFamily="2" charset="2"/>
              </a:rPr>
              <a:t>VIRTUALITY</a:t>
            </a:r>
          </a:p>
          <a:p>
            <a:pPr algn="ctr"/>
            <a:r>
              <a:rPr lang="fi-FI" sz="1400" dirty="0" smtClean="0">
                <a:sym typeface="Wingdings" pitchFamily="2" charset="2"/>
              </a:rPr>
              <a:t>EXPECTATIONS, GROWTH</a:t>
            </a:r>
          </a:p>
          <a:p>
            <a:pPr algn="ctr"/>
            <a:r>
              <a:rPr lang="fi-FI" sz="1400" dirty="0" smtClean="0">
                <a:sym typeface="Wingdings" pitchFamily="2" charset="2"/>
              </a:rPr>
              <a:t>TRUST</a:t>
            </a:r>
            <a:endParaRPr lang="fi-FI" sz="1400" dirty="0">
              <a:sym typeface="Wingdings" pitchFamily="2" charset="2"/>
            </a:endParaRPr>
          </a:p>
        </p:txBody>
      </p:sp>
      <p:sp>
        <p:nvSpPr>
          <p:cNvPr id="17474" name="Text Box 66"/>
          <p:cNvSpPr txBox="1">
            <a:spLocks noChangeArrowheads="1"/>
          </p:cNvSpPr>
          <p:nvPr/>
        </p:nvSpPr>
        <p:spPr bwMode="auto">
          <a:xfrm>
            <a:off x="685800" y="1066800"/>
            <a:ext cx="1822450" cy="366713"/>
          </a:xfrm>
          <a:prstGeom prst="rect">
            <a:avLst/>
          </a:prstGeom>
          <a:noFill/>
          <a:ln w="12700">
            <a:noFill/>
            <a:miter lim="800000"/>
            <a:headEnd type="none" w="sm" len="sm"/>
            <a:tailEnd type="none" w="sm" len="sm"/>
          </a:ln>
          <a:effectLst/>
        </p:spPr>
        <p:txBody>
          <a:bodyPr wrap="none">
            <a:spAutoFit/>
          </a:bodyPr>
          <a:lstStyle/>
          <a:p>
            <a:pPr eaLnBrk="0" hangingPunct="0"/>
            <a:r>
              <a:rPr lang="fi-FI"/>
              <a:t>MANAGEMENT</a:t>
            </a:r>
            <a:endParaRPr lang="en-US"/>
          </a:p>
        </p:txBody>
      </p:sp>
      <p:sp>
        <p:nvSpPr>
          <p:cNvPr id="17475" name="Text Box 67"/>
          <p:cNvSpPr txBox="1">
            <a:spLocks noChangeArrowheads="1"/>
          </p:cNvSpPr>
          <p:nvPr/>
        </p:nvSpPr>
        <p:spPr bwMode="auto">
          <a:xfrm>
            <a:off x="3270250" y="1100137"/>
            <a:ext cx="1631950" cy="366713"/>
          </a:xfrm>
          <a:prstGeom prst="rect">
            <a:avLst/>
          </a:prstGeom>
          <a:noFill/>
          <a:ln w="12700">
            <a:noFill/>
            <a:miter lim="800000"/>
            <a:headEnd type="none" w="sm" len="sm"/>
            <a:tailEnd type="none" w="sm" len="sm"/>
          </a:ln>
          <a:effectLst/>
        </p:spPr>
        <p:txBody>
          <a:bodyPr wrap="none">
            <a:spAutoFit/>
          </a:bodyPr>
          <a:lstStyle/>
          <a:p>
            <a:pPr eaLnBrk="0" hangingPunct="0"/>
            <a:r>
              <a:rPr lang="fi-FI"/>
              <a:t>LEADERSHIP</a:t>
            </a:r>
            <a:endParaRPr lang="en-US"/>
          </a:p>
        </p:txBody>
      </p:sp>
      <p:sp>
        <p:nvSpPr>
          <p:cNvPr id="17476" name="Text Box 68"/>
          <p:cNvSpPr txBox="1">
            <a:spLocks noChangeArrowheads="1"/>
          </p:cNvSpPr>
          <p:nvPr/>
        </p:nvSpPr>
        <p:spPr bwMode="auto">
          <a:xfrm>
            <a:off x="6248400" y="1143000"/>
            <a:ext cx="2609850" cy="366713"/>
          </a:xfrm>
          <a:prstGeom prst="rect">
            <a:avLst/>
          </a:prstGeom>
          <a:noFill/>
          <a:ln w="12700">
            <a:noFill/>
            <a:miter lim="800000"/>
            <a:headEnd type="none" w="sm" len="sm"/>
            <a:tailEnd type="none" w="sm" len="sm"/>
          </a:ln>
          <a:effectLst/>
        </p:spPr>
        <p:txBody>
          <a:bodyPr wrap="none">
            <a:spAutoFit/>
          </a:bodyPr>
          <a:lstStyle/>
          <a:p>
            <a:pPr eaLnBrk="0" hangingPunct="0"/>
            <a:r>
              <a:rPr lang="fi-FI" dirty="0"/>
              <a:t>ENTREPRENEURSHIP</a:t>
            </a:r>
            <a:endParaRPr lang="en-US" dirty="0"/>
          </a:p>
        </p:txBody>
      </p:sp>
      <p:sp>
        <p:nvSpPr>
          <p:cNvPr id="17477" name="Text Box 69"/>
          <p:cNvSpPr txBox="1">
            <a:spLocks noChangeArrowheads="1"/>
          </p:cNvSpPr>
          <p:nvPr/>
        </p:nvSpPr>
        <p:spPr bwMode="auto">
          <a:xfrm>
            <a:off x="2438400" y="762000"/>
            <a:ext cx="584200" cy="914400"/>
          </a:xfrm>
          <a:prstGeom prst="rect">
            <a:avLst/>
          </a:prstGeom>
          <a:noFill/>
          <a:ln w="12700">
            <a:noFill/>
            <a:miter lim="800000"/>
            <a:headEnd type="none" w="sm" len="sm"/>
            <a:tailEnd type="none" w="sm" len="sm"/>
          </a:ln>
          <a:effectLst/>
        </p:spPr>
        <p:txBody>
          <a:bodyPr wrap="none">
            <a:spAutoFit/>
          </a:bodyPr>
          <a:lstStyle/>
          <a:p>
            <a:pPr algn="ctr" eaLnBrk="0" hangingPunct="0"/>
            <a:r>
              <a:rPr lang="fi-FI" sz="5400" dirty="0"/>
              <a:t>+</a:t>
            </a:r>
            <a:endParaRPr lang="en-US" sz="5400" dirty="0"/>
          </a:p>
        </p:txBody>
      </p:sp>
      <p:sp>
        <p:nvSpPr>
          <p:cNvPr id="17478" name="Text Box 70"/>
          <p:cNvSpPr txBox="1">
            <a:spLocks noChangeArrowheads="1"/>
          </p:cNvSpPr>
          <p:nvPr/>
        </p:nvSpPr>
        <p:spPr bwMode="auto">
          <a:xfrm>
            <a:off x="5257800" y="762000"/>
            <a:ext cx="584200" cy="914400"/>
          </a:xfrm>
          <a:prstGeom prst="rect">
            <a:avLst/>
          </a:prstGeom>
          <a:noFill/>
          <a:ln w="12700">
            <a:noFill/>
            <a:miter lim="800000"/>
            <a:headEnd type="none" w="sm" len="sm"/>
            <a:tailEnd type="none" w="sm" len="sm"/>
          </a:ln>
          <a:effectLst/>
        </p:spPr>
        <p:txBody>
          <a:bodyPr wrap="none">
            <a:spAutoFit/>
          </a:bodyPr>
          <a:lstStyle/>
          <a:p>
            <a:pPr algn="ctr" eaLnBrk="0" hangingPunct="0"/>
            <a:r>
              <a:rPr lang="fi-FI" sz="5400" dirty="0"/>
              <a:t>+</a:t>
            </a:r>
            <a:endParaRPr lang="en-US" sz="5400" dirty="0"/>
          </a:p>
        </p:txBody>
      </p:sp>
      <p:sp>
        <p:nvSpPr>
          <p:cNvPr id="72" name="Slide Number Placeholder 71"/>
          <p:cNvSpPr>
            <a:spLocks noGrp="1"/>
          </p:cNvSpPr>
          <p:nvPr>
            <p:ph type="sldNum" sz="quarter" idx="4294967295"/>
          </p:nvPr>
        </p:nvSpPr>
        <p:spPr>
          <a:xfrm>
            <a:off x="6553200" y="6356350"/>
            <a:ext cx="2133600" cy="365125"/>
          </a:xfrm>
          <a:prstGeom prst="rect">
            <a:avLst/>
          </a:prstGeom>
        </p:spPr>
        <p:txBody>
          <a:bodyPr/>
          <a:lstStyle/>
          <a:p>
            <a:fld id="{2E63C230-DE48-4C6C-9DD9-2D34372D1155}" type="slidenum">
              <a:rPr lang="en-GB" smtClean="0"/>
              <a:pPr/>
              <a:t>72</a:t>
            </a:fld>
            <a:endParaRPr lang="en-GB"/>
          </a:p>
        </p:txBody>
      </p:sp>
      <p:sp>
        <p:nvSpPr>
          <p:cNvPr id="73" name="Footer Placeholder 72"/>
          <p:cNvSpPr>
            <a:spLocks noGrp="1"/>
          </p:cNvSpPr>
          <p:nvPr>
            <p:ph type="ftr" sz="quarter" idx="4294967295"/>
          </p:nvPr>
        </p:nvSpPr>
        <p:spPr>
          <a:xfrm>
            <a:off x="3124200" y="6356350"/>
            <a:ext cx="2895600" cy="365125"/>
          </a:xfrm>
          <a:prstGeom prst="rect">
            <a:avLst/>
          </a:prstGeom>
        </p:spPr>
        <p:txBody>
          <a:bodyPr/>
          <a:lstStyle/>
          <a:p>
            <a:r>
              <a:rPr lang="en-GB" smtClean="0"/>
              <a:t>YRS8 Antti Paasio II/2010</a:t>
            </a:r>
            <a:endParaRPr lang="en-GB"/>
          </a:p>
        </p:txBody>
      </p:sp>
      <p:sp>
        <p:nvSpPr>
          <p:cNvPr id="74" name="TextBox 73"/>
          <p:cNvSpPr txBox="1"/>
          <p:nvPr/>
        </p:nvSpPr>
        <p:spPr>
          <a:xfrm>
            <a:off x="6509033" y="5971700"/>
            <a:ext cx="2482567" cy="369332"/>
          </a:xfrm>
          <a:prstGeom prst="rect">
            <a:avLst/>
          </a:prstGeom>
          <a:solidFill>
            <a:srgbClr val="FFFF00"/>
          </a:solidFill>
          <a:scene3d>
            <a:camera prst="orthographicFront"/>
            <a:lightRig rig="threePt" dir="t"/>
          </a:scene3d>
          <a:sp3d>
            <a:bevelT w="101600" prst="riblet"/>
          </a:sp3d>
        </p:spPr>
        <p:txBody>
          <a:bodyPr wrap="square" rtlCol="0">
            <a:spAutoFit/>
          </a:bodyPr>
          <a:lstStyle/>
          <a:p>
            <a:r>
              <a:rPr lang="en-GB" i="1" dirty="0" smtClean="0"/>
              <a:t>NEW</a:t>
            </a:r>
            <a:r>
              <a:rPr lang="en-GB" dirty="0" smtClean="0"/>
              <a:t> MANAGEMENT</a:t>
            </a:r>
            <a:endParaRPr lang="en-GB" i="1" dirty="0"/>
          </a:p>
        </p:txBody>
      </p:sp>
      <p:sp>
        <p:nvSpPr>
          <p:cNvPr id="75" name="Freeform 74"/>
          <p:cNvSpPr/>
          <p:nvPr/>
        </p:nvSpPr>
        <p:spPr>
          <a:xfrm>
            <a:off x="240006" y="3657600"/>
            <a:ext cx="6183961" cy="3045448"/>
          </a:xfrm>
          <a:custGeom>
            <a:avLst/>
            <a:gdLst>
              <a:gd name="connsiteX0" fmla="*/ 306400 w 6183961"/>
              <a:gd name="connsiteY0" fmla="*/ 0 h 2494100"/>
              <a:gd name="connsiteX1" fmla="*/ 276865 w 6183961"/>
              <a:gd name="connsiteY1" fmla="*/ 51688 h 2494100"/>
              <a:gd name="connsiteX2" fmla="*/ 239946 w 6183961"/>
              <a:gd name="connsiteY2" fmla="*/ 103377 h 2494100"/>
              <a:gd name="connsiteX3" fmla="*/ 232562 w 6183961"/>
              <a:gd name="connsiteY3" fmla="*/ 125530 h 2494100"/>
              <a:gd name="connsiteX4" fmla="*/ 210410 w 6183961"/>
              <a:gd name="connsiteY4" fmla="*/ 140298 h 2494100"/>
              <a:gd name="connsiteX5" fmla="*/ 195642 w 6183961"/>
              <a:gd name="connsiteY5" fmla="*/ 162450 h 2494100"/>
              <a:gd name="connsiteX6" fmla="*/ 166107 w 6183961"/>
              <a:gd name="connsiteY6" fmla="*/ 228907 h 2494100"/>
              <a:gd name="connsiteX7" fmla="*/ 136571 w 6183961"/>
              <a:gd name="connsiteY7" fmla="*/ 273212 h 2494100"/>
              <a:gd name="connsiteX8" fmla="*/ 114420 w 6183961"/>
              <a:gd name="connsiteY8" fmla="*/ 317517 h 2494100"/>
              <a:gd name="connsiteX9" fmla="*/ 107036 w 6183961"/>
              <a:gd name="connsiteY9" fmla="*/ 339669 h 2494100"/>
              <a:gd name="connsiteX10" fmla="*/ 77500 w 6183961"/>
              <a:gd name="connsiteY10" fmla="*/ 406126 h 2494100"/>
              <a:gd name="connsiteX11" fmla="*/ 70117 w 6183961"/>
              <a:gd name="connsiteY11" fmla="*/ 428278 h 2494100"/>
              <a:gd name="connsiteX12" fmla="*/ 55349 w 6183961"/>
              <a:gd name="connsiteY12" fmla="*/ 502120 h 2494100"/>
              <a:gd name="connsiteX13" fmla="*/ 33197 w 6183961"/>
              <a:gd name="connsiteY13" fmla="*/ 546424 h 2494100"/>
              <a:gd name="connsiteX14" fmla="*/ 18429 w 6183961"/>
              <a:gd name="connsiteY14" fmla="*/ 605497 h 2494100"/>
              <a:gd name="connsiteX15" fmla="*/ 40581 w 6183961"/>
              <a:gd name="connsiteY15" fmla="*/ 893478 h 2494100"/>
              <a:gd name="connsiteX16" fmla="*/ 47965 w 6183961"/>
              <a:gd name="connsiteY16" fmla="*/ 982087 h 2494100"/>
              <a:gd name="connsiteX17" fmla="*/ 55349 w 6183961"/>
              <a:gd name="connsiteY17" fmla="*/ 1055928 h 2494100"/>
              <a:gd name="connsiteX18" fmla="*/ 62733 w 6183961"/>
              <a:gd name="connsiteY18" fmla="*/ 1188843 h 2494100"/>
              <a:gd name="connsiteX19" fmla="*/ 47965 w 6183961"/>
              <a:gd name="connsiteY19" fmla="*/ 1388214 h 2494100"/>
              <a:gd name="connsiteX20" fmla="*/ 40581 w 6183961"/>
              <a:gd name="connsiteY20" fmla="*/ 1417750 h 2494100"/>
              <a:gd name="connsiteX21" fmla="*/ 18429 w 6183961"/>
              <a:gd name="connsiteY21" fmla="*/ 1498976 h 2494100"/>
              <a:gd name="connsiteX22" fmla="*/ 3662 w 6183961"/>
              <a:gd name="connsiteY22" fmla="*/ 1831261 h 2494100"/>
              <a:gd name="connsiteX23" fmla="*/ 40581 w 6183961"/>
              <a:gd name="connsiteY23" fmla="*/ 1964175 h 2494100"/>
              <a:gd name="connsiteX24" fmla="*/ 70117 w 6183961"/>
              <a:gd name="connsiteY24" fmla="*/ 1986327 h 2494100"/>
              <a:gd name="connsiteX25" fmla="*/ 92268 w 6183961"/>
              <a:gd name="connsiteY25" fmla="*/ 1993711 h 2494100"/>
              <a:gd name="connsiteX26" fmla="*/ 107036 w 6183961"/>
              <a:gd name="connsiteY26" fmla="*/ 2008480 h 2494100"/>
              <a:gd name="connsiteX27" fmla="*/ 431926 w 6183961"/>
              <a:gd name="connsiteY27" fmla="*/ 2001096 h 2494100"/>
              <a:gd name="connsiteX28" fmla="*/ 616523 w 6183961"/>
              <a:gd name="connsiteY28" fmla="*/ 2008480 h 2494100"/>
              <a:gd name="connsiteX29" fmla="*/ 786352 w 6183961"/>
              <a:gd name="connsiteY29" fmla="*/ 2023248 h 2494100"/>
              <a:gd name="connsiteX30" fmla="*/ 970949 w 6183961"/>
              <a:gd name="connsiteY30" fmla="*/ 2030632 h 2494100"/>
              <a:gd name="connsiteX31" fmla="*/ 1126010 w 6183961"/>
              <a:gd name="connsiteY31" fmla="*/ 2038016 h 2494100"/>
              <a:gd name="connsiteX32" fmla="*/ 1244152 w 6183961"/>
              <a:gd name="connsiteY32" fmla="*/ 2060169 h 2494100"/>
              <a:gd name="connsiteX33" fmla="*/ 1598578 w 6183961"/>
              <a:gd name="connsiteY33" fmla="*/ 2074937 h 2494100"/>
              <a:gd name="connsiteX34" fmla="*/ 1716720 w 6183961"/>
              <a:gd name="connsiteY34" fmla="*/ 2089705 h 2494100"/>
              <a:gd name="connsiteX35" fmla="*/ 1753639 w 6183961"/>
              <a:gd name="connsiteY35" fmla="*/ 2111857 h 2494100"/>
              <a:gd name="connsiteX36" fmla="*/ 1893932 w 6183961"/>
              <a:gd name="connsiteY36" fmla="*/ 2156162 h 2494100"/>
              <a:gd name="connsiteX37" fmla="*/ 2041610 w 6183961"/>
              <a:gd name="connsiteY37" fmla="*/ 2185699 h 2494100"/>
              <a:gd name="connsiteX38" fmla="*/ 2181903 w 6183961"/>
              <a:gd name="connsiteY38" fmla="*/ 2230003 h 2494100"/>
              <a:gd name="connsiteX39" fmla="*/ 2536329 w 6183961"/>
              <a:gd name="connsiteY39" fmla="*/ 2318613 h 2494100"/>
              <a:gd name="connsiteX40" fmla="*/ 2684007 w 6183961"/>
              <a:gd name="connsiteY40" fmla="*/ 2355533 h 2494100"/>
              <a:gd name="connsiteX41" fmla="*/ 3067968 w 6183961"/>
              <a:gd name="connsiteY41" fmla="*/ 2444143 h 2494100"/>
              <a:gd name="connsiteX42" fmla="*/ 3141806 w 6183961"/>
              <a:gd name="connsiteY42" fmla="*/ 2466295 h 2494100"/>
              <a:gd name="connsiteX43" fmla="*/ 3208261 w 6183961"/>
              <a:gd name="connsiteY43" fmla="*/ 2488447 h 2494100"/>
              <a:gd name="connsiteX44" fmla="*/ 3296868 w 6183961"/>
              <a:gd name="connsiteY44" fmla="*/ 2481063 h 2494100"/>
              <a:gd name="connsiteX45" fmla="*/ 3341171 w 6183961"/>
              <a:gd name="connsiteY45" fmla="*/ 2473679 h 2494100"/>
              <a:gd name="connsiteX46" fmla="*/ 3444545 w 6183961"/>
              <a:gd name="connsiteY46" fmla="*/ 2451527 h 2494100"/>
              <a:gd name="connsiteX47" fmla="*/ 3474081 w 6183961"/>
              <a:gd name="connsiteY47" fmla="*/ 2444143 h 2494100"/>
              <a:gd name="connsiteX48" fmla="*/ 3547919 w 6183961"/>
              <a:gd name="connsiteY48" fmla="*/ 2414606 h 2494100"/>
              <a:gd name="connsiteX49" fmla="*/ 3570071 w 6183961"/>
              <a:gd name="connsiteY49" fmla="*/ 2407222 h 2494100"/>
              <a:gd name="connsiteX50" fmla="*/ 3643910 w 6183961"/>
              <a:gd name="connsiteY50" fmla="*/ 2377686 h 2494100"/>
              <a:gd name="connsiteX51" fmla="*/ 3680829 w 6183961"/>
              <a:gd name="connsiteY51" fmla="*/ 2370302 h 2494100"/>
              <a:gd name="connsiteX52" fmla="*/ 3739900 w 6183961"/>
              <a:gd name="connsiteY52" fmla="*/ 2355533 h 2494100"/>
              <a:gd name="connsiteX53" fmla="*/ 3769435 w 6183961"/>
              <a:gd name="connsiteY53" fmla="*/ 2340765 h 2494100"/>
              <a:gd name="connsiteX54" fmla="*/ 3798971 w 6183961"/>
              <a:gd name="connsiteY54" fmla="*/ 2333381 h 2494100"/>
              <a:gd name="connsiteX55" fmla="*/ 3872810 w 6183961"/>
              <a:gd name="connsiteY55" fmla="*/ 2318613 h 2494100"/>
              <a:gd name="connsiteX56" fmla="*/ 3909729 w 6183961"/>
              <a:gd name="connsiteY56" fmla="*/ 2311229 h 2494100"/>
              <a:gd name="connsiteX57" fmla="*/ 4079558 w 6183961"/>
              <a:gd name="connsiteY57" fmla="*/ 2281692 h 2494100"/>
              <a:gd name="connsiteX58" fmla="*/ 4123861 w 6183961"/>
              <a:gd name="connsiteY58" fmla="*/ 2274308 h 2494100"/>
              <a:gd name="connsiteX59" fmla="*/ 4721955 w 6183961"/>
              <a:gd name="connsiteY59" fmla="*/ 2259540 h 2494100"/>
              <a:gd name="connsiteX60" fmla="*/ 4906551 w 6183961"/>
              <a:gd name="connsiteY60" fmla="*/ 2237387 h 2494100"/>
              <a:gd name="connsiteX61" fmla="*/ 5017309 w 6183961"/>
              <a:gd name="connsiteY61" fmla="*/ 2222619 h 2494100"/>
              <a:gd name="connsiteX62" fmla="*/ 5046845 w 6183961"/>
              <a:gd name="connsiteY62" fmla="*/ 2215235 h 2494100"/>
              <a:gd name="connsiteX63" fmla="*/ 5113300 w 6183961"/>
              <a:gd name="connsiteY63" fmla="*/ 2193083 h 2494100"/>
              <a:gd name="connsiteX64" fmla="*/ 5297896 w 6183961"/>
              <a:gd name="connsiteY64" fmla="*/ 2185699 h 2494100"/>
              <a:gd name="connsiteX65" fmla="*/ 5393887 w 6183961"/>
              <a:gd name="connsiteY65" fmla="*/ 2170930 h 2494100"/>
              <a:gd name="connsiteX66" fmla="*/ 5452958 w 6183961"/>
              <a:gd name="connsiteY66" fmla="*/ 2163546 h 2494100"/>
              <a:gd name="connsiteX67" fmla="*/ 5497261 w 6183961"/>
              <a:gd name="connsiteY67" fmla="*/ 2141394 h 2494100"/>
              <a:gd name="connsiteX68" fmla="*/ 5548948 w 6183961"/>
              <a:gd name="connsiteY68" fmla="*/ 2126626 h 2494100"/>
              <a:gd name="connsiteX69" fmla="*/ 5585867 w 6183961"/>
              <a:gd name="connsiteY69" fmla="*/ 2111857 h 2494100"/>
              <a:gd name="connsiteX70" fmla="*/ 5652322 w 6183961"/>
              <a:gd name="connsiteY70" fmla="*/ 2097089 h 2494100"/>
              <a:gd name="connsiteX71" fmla="*/ 5718777 w 6183961"/>
              <a:gd name="connsiteY71" fmla="*/ 2082321 h 2494100"/>
              <a:gd name="connsiteX72" fmla="*/ 5955061 w 6183961"/>
              <a:gd name="connsiteY72" fmla="*/ 2060169 h 2494100"/>
              <a:gd name="connsiteX73" fmla="*/ 5984596 w 6183961"/>
              <a:gd name="connsiteY73" fmla="*/ 2052784 h 2494100"/>
              <a:gd name="connsiteX74" fmla="*/ 6147042 w 6183961"/>
              <a:gd name="connsiteY74" fmla="*/ 2060169 h 2494100"/>
              <a:gd name="connsiteX75" fmla="*/ 6183961 w 6183961"/>
              <a:gd name="connsiteY75" fmla="*/ 2060169 h 249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183961" h="2494100">
                <a:moveTo>
                  <a:pt x="306400" y="0"/>
                </a:moveTo>
                <a:cubicBezTo>
                  <a:pt x="291895" y="43520"/>
                  <a:pt x="308795" y="599"/>
                  <a:pt x="276865" y="51688"/>
                </a:cubicBezTo>
                <a:cubicBezTo>
                  <a:pt x="244467" y="103526"/>
                  <a:pt x="282175" y="61146"/>
                  <a:pt x="239946" y="103377"/>
                </a:cubicBezTo>
                <a:cubicBezTo>
                  <a:pt x="237485" y="110761"/>
                  <a:pt x="237424" y="119452"/>
                  <a:pt x="232562" y="125530"/>
                </a:cubicBezTo>
                <a:cubicBezTo>
                  <a:pt x="227018" y="132460"/>
                  <a:pt x="216685" y="134023"/>
                  <a:pt x="210410" y="140298"/>
                </a:cubicBezTo>
                <a:cubicBezTo>
                  <a:pt x="204135" y="146573"/>
                  <a:pt x="200565" y="155066"/>
                  <a:pt x="195642" y="162450"/>
                </a:cubicBezTo>
                <a:cubicBezTo>
                  <a:pt x="178325" y="231720"/>
                  <a:pt x="202604" y="146785"/>
                  <a:pt x="166107" y="228907"/>
                </a:cubicBezTo>
                <a:cubicBezTo>
                  <a:pt x="146031" y="274080"/>
                  <a:pt x="176383" y="246670"/>
                  <a:pt x="136571" y="273212"/>
                </a:cubicBezTo>
                <a:cubicBezTo>
                  <a:pt x="118011" y="328891"/>
                  <a:pt x="143047" y="260259"/>
                  <a:pt x="114420" y="317517"/>
                </a:cubicBezTo>
                <a:cubicBezTo>
                  <a:pt x="110939" y="324479"/>
                  <a:pt x="110102" y="332515"/>
                  <a:pt x="107036" y="339669"/>
                </a:cubicBezTo>
                <a:cubicBezTo>
                  <a:pt x="73485" y="417955"/>
                  <a:pt x="111836" y="314557"/>
                  <a:pt x="77500" y="406126"/>
                </a:cubicBezTo>
                <a:cubicBezTo>
                  <a:pt x="74767" y="413414"/>
                  <a:pt x="71867" y="420694"/>
                  <a:pt x="70117" y="428278"/>
                </a:cubicBezTo>
                <a:cubicBezTo>
                  <a:pt x="64473" y="452737"/>
                  <a:pt x="66575" y="479669"/>
                  <a:pt x="55349" y="502120"/>
                </a:cubicBezTo>
                <a:lnTo>
                  <a:pt x="33197" y="546424"/>
                </a:lnTo>
                <a:cubicBezTo>
                  <a:pt x="28274" y="566115"/>
                  <a:pt x="18429" y="585200"/>
                  <a:pt x="18429" y="605497"/>
                </a:cubicBezTo>
                <a:cubicBezTo>
                  <a:pt x="18429" y="833495"/>
                  <a:pt x="6467" y="791132"/>
                  <a:pt x="40581" y="893478"/>
                </a:cubicBezTo>
                <a:cubicBezTo>
                  <a:pt x="43042" y="923014"/>
                  <a:pt x="45282" y="952570"/>
                  <a:pt x="47965" y="982087"/>
                </a:cubicBezTo>
                <a:cubicBezTo>
                  <a:pt x="50205" y="1006722"/>
                  <a:pt x="53587" y="1031254"/>
                  <a:pt x="55349" y="1055928"/>
                </a:cubicBezTo>
                <a:cubicBezTo>
                  <a:pt x="58510" y="1100189"/>
                  <a:pt x="60272" y="1144538"/>
                  <a:pt x="62733" y="1188843"/>
                </a:cubicBezTo>
                <a:cubicBezTo>
                  <a:pt x="57810" y="1255300"/>
                  <a:pt x="54384" y="1321885"/>
                  <a:pt x="47965" y="1388214"/>
                </a:cubicBezTo>
                <a:cubicBezTo>
                  <a:pt x="46987" y="1398315"/>
                  <a:pt x="42396" y="1407765"/>
                  <a:pt x="40581" y="1417750"/>
                </a:cubicBezTo>
                <a:cubicBezTo>
                  <a:pt x="27808" y="1488000"/>
                  <a:pt x="43404" y="1449025"/>
                  <a:pt x="18429" y="1498976"/>
                </a:cubicBezTo>
                <a:cubicBezTo>
                  <a:pt x="4191" y="1627134"/>
                  <a:pt x="0" y="1648150"/>
                  <a:pt x="3662" y="1831261"/>
                </a:cubicBezTo>
                <a:cubicBezTo>
                  <a:pt x="4855" y="1890931"/>
                  <a:pt x="2958" y="1926552"/>
                  <a:pt x="40581" y="1964175"/>
                </a:cubicBezTo>
                <a:cubicBezTo>
                  <a:pt x="49283" y="1972877"/>
                  <a:pt x="59432" y="1980221"/>
                  <a:pt x="70117" y="1986327"/>
                </a:cubicBezTo>
                <a:cubicBezTo>
                  <a:pt x="76875" y="1990189"/>
                  <a:pt x="84884" y="1991250"/>
                  <a:pt x="92268" y="1993711"/>
                </a:cubicBezTo>
                <a:cubicBezTo>
                  <a:pt x="97191" y="1998634"/>
                  <a:pt x="100076" y="2008329"/>
                  <a:pt x="107036" y="2008480"/>
                </a:cubicBezTo>
                <a:cubicBezTo>
                  <a:pt x="215335" y="2010835"/>
                  <a:pt x="323601" y="2001096"/>
                  <a:pt x="431926" y="2001096"/>
                </a:cubicBezTo>
                <a:cubicBezTo>
                  <a:pt x="493508" y="2001096"/>
                  <a:pt x="554991" y="2006019"/>
                  <a:pt x="616523" y="2008480"/>
                </a:cubicBezTo>
                <a:cubicBezTo>
                  <a:pt x="697448" y="2021968"/>
                  <a:pt x="659101" y="2017188"/>
                  <a:pt x="786352" y="2023248"/>
                </a:cubicBezTo>
                <a:lnTo>
                  <a:pt x="970949" y="2030632"/>
                </a:lnTo>
                <a:lnTo>
                  <a:pt x="1126010" y="2038016"/>
                </a:lnTo>
                <a:cubicBezTo>
                  <a:pt x="1130885" y="2038991"/>
                  <a:pt x="1224981" y="2058635"/>
                  <a:pt x="1244152" y="2060169"/>
                </a:cubicBezTo>
                <a:cubicBezTo>
                  <a:pt x="1328518" y="2066919"/>
                  <a:pt x="1531713" y="2072631"/>
                  <a:pt x="1598578" y="2074937"/>
                </a:cubicBezTo>
                <a:cubicBezTo>
                  <a:pt x="1637959" y="2079860"/>
                  <a:pt x="1682689" y="2069286"/>
                  <a:pt x="1716720" y="2089705"/>
                </a:cubicBezTo>
                <a:cubicBezTo>
                  <a:pt x="1729026" y="2097089"/>
                  <a:pt x="1740448" y="2106203"/>
                  <a:pt x="1753639" y="2111857"/>
                </a:cubicBezTo>
                <a:cubicBezTo>
                  <a:pt x="1770317" y="2119005"/>
                  <a:pt x="1879334" y="2152756"/>
                  <a:pt x="1893932" y="2156162"/>
                </a:cubicBezTo>
                <a:cubicBezTo>
                  <a:pt x="1942820" y="2167570"/>
                  <a:pt x="1992982" y="2173230"/>
                  <a:pt x="2041610" y="2185699"/>
                </a:cubicBezTo>
                <a:cubicBezTo>
                  <a:pt x="2089114" y="2197880"/>
                  <a:pt x="2134542" y="2217279"/>
                  <a:pt x="2181903" y="2230003"/>
                </a:cubicBezTo>
                <a:cubicBezTo>
                  <a:pt x="2299511" y="2261600"/>
                  <a:pt x="2418187" y="2289077"/>
                  <a:pt x="2536329" y="2318613"/>
                </a:cubicBezTo>
                <a:cubicBezTo>
                  <a:pt x="2585555" y="2330920"/>
                  <a:pt x="2634354" y="2345079"/>
                  <a:pt x="2684007" y="2355533"/>
                </a:cubicBezTo>
                <a:cubicBezTo>
                  <a:pt x="2799329" y="2379813"/>
                  <a:pt x="2964549" y="2413116"/>
                  <a:pt x="3067968" y="2444143"/>
                </a:cubicBezTo>
                <a:cubicBezTo>
                  <a:pt x="3092581" y="2451527"/>
                  <a:pt x="3117428" y="2458169"/>
                  <a:pt x="3141806" y="2466295"/>
                </a:cubicBezTo>
                <a:cubicBezTo>
                  <a:pt x="3225220" y="2494100"/>
                  <a:pt x="3137485" y="2470752"/>
                  <a:pt x="3208261" y="2488447"/>
                </a:cubicBezTo>
                <a:cubicBezTo>
                  <a:pt x="3237797" y="2485986"/>
                  <a:pt x="3267411" y="2484336"/>
                  <a:pt x="3296868" y="2481063"/>
                </a:cubicBezTo>
                <a:cubicBezTo>
                  <a:pt x="3311748" y="2479410"/>
                  <a:pt x="3326490" y="2476615"/>
                  <a:pt x="3341171" y="2473679"/>
                </a:cubicBezTo>
                <a:cubicBezTo>
                  <a:pt x="3375727" y="2466768"/>
                  <a:pt x="3410144" y="2459172"/>
                  <a:pt x="3444545" y="2451527"/>
                </a:cubicBezTo>
                <a:cubicBezTo>
                  <a:pt x="3454452" y="2449325"/>
                  <a:pt x="3464361" y="2447059"/>
                  <a:pt x="3474081" y="2444143"/>
                </a:cubicBezTo>
                <a:cubicBezTo>
                  <a:pt x="3548778" y="2421733"/>
                  <a:pt x="3490353" y="2439278"/>
                  <a:pt x="3547919" y="2414606"/>
                </a:cubicBezTo>
                <a:cubicBezTo>
                  <a:pt x="3555073" y="2411540"/>
                  <a:pt x="3562806" y="2410016"/>
                  <a:pt x="3570071" y="2407222"/>
                </a:cubicBezTo>
                <a:cubicBezTo>
                  <a:pt x="3594813" y="2397706"/>
                  <a:pt x="3617916" y="2382885"/>
                  <a:pt x="3643910" y="2377686"/>
                </a:cubicBezTo>
                <a:cubicBezTo>
                  <a:pt x="3656216" y="2375225"/>
                  <a:pt x="3668654" y="2373346"/>
                  <a:pt x="3680829" y="2370302"/>
                </a:cubicBezTo>
                <a:cubicBezTo>
                  <a:pt x="3771648" y="2347595"/>
                  <a:pt x="3603827" y="2382748"/>
                  <a:pt x="3739900" y="2355533"/>
                </a:cubicBezTo>
                <a:cubicBezTo>
                  <a:pt x="3749745" y="2350610"/>
                  <a:pt x="3759129" y="2344630"/>
                  <a:pt x="3769435" y="2340765"/>
                </a:cubicBezTo>
                <a:cubicBezTo>
                  <a:pt x="3778937" y="2337202"/>
                  <a:pt x="3789048" y="2335507"/>
                  <a:pt x="3798971" y="2333381"/>
                </a:cubicBezTo>
                <a:cubicBezTo>
                  <a:pt x="3823514" y="2328122"/>
                  <a:pt x="3848197" y="2323536"/>
                  <a:pt x="3872810" y="2318613"/>
                </a:cubicBezTo>
                <a:cubicBezTo>
                  <a:pt x="3885116" y="2316152"/>
                  <a:pt x="3897554" y="2314273"/>
                  <a:pt x="3909729" y="2311229"/>
                </a:cubicBezTo>
                <a:cubicBezTo>
                  <a:pt x="4011272" y="2285841"/>
                  <a:pt x="3937050" y="2302051"/>
                  <a:pt x="4079558" y="2281692"/>
                </a:cubicBezTo>
                <a:cubicBezTo>
                  <a:pt x="4094379" y="2279575"/>
                  <a:pt x="4108899" y="2274824"/>
                  <a:pt x="4123861" y="2274308"/>
                </a:cubicBezTo>
                <a:lnTo>
                  <a:pt x="4721955" y="2259540"/>
                </a:lnTo>
                <a:cubicBezTo>
                  <a:pt x="4877201" y="2247598"/>
                  <a:pt x="4758857" y="2259543"/>
                  <a:pt x="4906551" y="2237387"/>
                </a:cubicBezTo>
                <a:cubicBezTo>
                  <a:pt x="4943296" y="2231875"/>
                  <a:pt x="4980706" y="2229274"/>
                  <a:pt x="5017309" y="2222619"/>
                </a:cubicBezTo>
                <a:cubicBezTo>
                  <a:pt x="5027294" y="2220804"/>
                  <a:pt x="5037217" y="2218444"/>
                  <a:pt x="5046845" y="2215235"/>
                </a:cubicBezTo>
                <a:cubicBezTo>
                  <a:pt x="5066958" y="2208531"/>
                  <a:pt x="5090988" y="2194622"/>
                  <a:pt x="5113300" y="2193083"/>
                </a:cubicBezTo>
                <a:cubicBezTo>
                  <a:pt x="5174735" y="2188846"/>
                  <a:pt x="5236364" y="2188160"/>
                  <a:pt x="5297896" y="2185699"/>
                </a:cubicBezTo>
                <a:lnTo>
                  <a:pt x="5393887" y="2170930"/>
                </a:lnTo>
                <a:cubicBezTo>
                  <a:pt x="5413531" y="2168124"/>
                  <a:pt x="5433435" y="2167096"/>
                  <a:pt x="5452958" y="2163546"/>
                </a:cubicBezTo>
                <a:cubicBezTo>
                  <a:pt x="5492983" y="2156268"/>
                  <a:pt x="5457852" y="2157158"/>
                  <a:pt x="5497261" y="2141394"/>
                </a:cubicBezTo>
                <a:cubicBezTo>
                  <a:pt x="5513898" y="2134739"/>
                  <a:pt x="5531949" y="2132293"/>
                  <a:pt x="5548948" y="2126626"/>
                </a:cubicBezTo>
                <a:cubicBezTo>
                  <a:pt x="5561522" y="2122434"/>
                  <a:pt x="5573293" y="2116049"/>
                  <a:pt x="5585867" y="2111857"/>
                </a:cubicBezTo>
                <a:cubicBezTo>
                  <a:pt x="5603870" y="2105856"/>
                  <a:pt x="5634771" y="2100989"/>
                  <a:pt x="5652322" y="2097089"/>
                </a:cubicBezTo>
                <a:cubicBezTo>
                  <a:pt x="5673665" y="2092346"/>
                  <a:pt x="5697096" y="2084665"/>
                  <a:pt x="5718777" y="2082321"/>
                </a:cubicBezTo>
                <a:cubicBezTo>
                  <a:pt x="5797425" y="2073818"/>
                  <a:pt x="5955061" y="2060169"/>
                  <a:pt x="5955061" y="2060169"/>
                </a:cubicBezTo>
                <a:cubicBezTo>
                  <a:pt x="5964906" y="2057707"/>
                  <a:pt x="5974448" y="2052784"/>
                  <a:pt x="5984596" y="2052784"/>
                </a:cubicBezTo>
                <a:cubicBezTo>
                  <a:pt x="6038801" y="2052784"/>
                  <a:pt x="6092875" y="2058162"/>
                  <a:pt x="6147042" y="2060169"/>
                </a:cubicBezTo>
                <a:cubicBezTo>
                  <a:pt x="6159340" y="2060625"/>
                  <a:pt x="6171655" y="2060169"/>
                  <a:pt x="6183961" y="2060169"/>
                </a:cubicBezTo>
              </a:path>
            </a:pathLst>
          </a:custGeom>
          <a:ln w="57150" cap="flat" cmpd="sng" algn="ctr">
            <a:solidFill>
              <a:schemeClr val="accent1"/>
            </a:solidFill>
            <a:prstDash val="sysDash"/>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6" name="TextBox 75"/>
          <p:cNvSpPr txBox="1"/>
          <p:nvPr/>
        </p:nvSpPr>
        <p:spPr>
          <a:xfrm>
            <a:off x="5695950" y="6401294"/>
            <a:ext cx="3325969" cy="369332"/>
          </a:xfrm>
          <a:prstGeom prst="rect">
            <a:avLst/>
          </a:prstGeom>
          <a:solidFill>
            <a:srgbClr val="FFFF00"/>
          </a:solidFill>
          <a:scene3d>
            <a:camera prst="orthographicFront"/>
            <a:lightRig rig="threePt" dir="t"/>
          </a:scene3d>
          <a:sp3d>
            <a:bevelT w="101600" prst="riblet"/>
          </a:sp3d>
        </p:spPr>
        <p:txBody>
          <a:bodyPr wrap="square" rtlCol="0">
            <a:spAutoFit/>
          </a:bodyPr>
          <a:lstStyle/>
          <a:p>
            <a:r>
              <a:rPr lang="en-GB" i="1" dirty="0" smtClean="0"/>
              <a:t>BRING </a:t>
            </a:r>
            <a:r>
              <a:rPr lang="en-GB" b="1" i="1" dirty="0" smtClean="0">
                <a:effectLst>
                  <a:outerShdw blurRad="38100" dist="38100" dir="2700000" algn="tl">
                    <a:srgbClr val="000000">
                      <a:alpha val="43137"/>
                    </a:srgbClr>
                  </a:outerShdw>
                </a:effectLst>
              </a:rPr>
              <a:t>CUSTOMERS INSIDE</a:t>
            </a:r>
            <a:r>
              <a:rPr lang="en-GB" i="1" dirty="0" smtClean="0">
                <a:effectLst>
                  <a:outerShdw blurRad="38100" dist="38100" dir="2700000" algn="tl">
                    <a:srgbClr val="000000">
                      <a:alpha val="43137"/>
                    </a:srgbClr>
                  </a:outerShdw>
                </a:effectLst>
              </a:rPr>
              <a:t>!</a:t>
            </a:r>
            <a:endParaRPr lang="en-GB" i="1" dirty="0"/>
          </a:p>
        </p:txBody>
      </p:sp>
    </p:spTree>
    <p:extLst>
      <p:ext uri="{BB962C8B-B14F-4D97-AF65-F5344CB8AC3E}">
        <p14:creationId xmlns:p14="http://schemas.microsoft.com/office/powerpoint/2010/main" val="3545969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900" decel="100000" fill="hold"/>
                                        <p:tgtEl>
                                          <p:spTgt spid="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900" decel="100000" fill="hold"/>
                                        <p:tgtEl>
                                          <p:spTgt spid="7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anim calcmode="lin" valueType="num">
                                      <p:cBhvr>
                                        <p:cTn id="24" dur="1000" fill="hold"/>
                                        <p:tgtEl>
                                          <p:spTgt spid="76"/>
                                        </p:tgtEl>
                                        <p:attrNameLst>
                                          <p:attrName>ppt_x</p:attrName>
                                        </p:attrNameLst>
                                      </p:cBhvr>
                                      <p:tavLst>
                                        <p:tav tm="0">
                                          <p:val>
                                            <p:strVal val="#ppt_x"/>
                                          </p:val>
                                        </p:tav>
                                        <p:tav tm="100000">
                                          <p:val>
                                            <p:strVal val="#ppt_x"/>
                                          </p:val>
                                        </p:tav>
                                      </p:tavLst>
                                    </p:anim>
                                    <p:anim calcmode="lin" valueType="num">
                                      <p:cBhvr>
                                        <p:cTn id="25" dur="900" decel="100000" fill="hold"/>
                                        <p:tgtEl>
                                          <p:spTgt spid="7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accent1">
              <a:lumMod val="40000"/>
              <a:lumOff val="60000"/>
            </a:schemeClr>
          </a:solidFill>
        </p:spPr>
        <p:txBody>
          <a:bodyPr/>
          <a:lstStyle/>
          <a:p>
            <a:r>
              <a:rPr lang="fi-FI" dirty="0" smtClean="0"/>
              <a:t>The 4th Generation organization?</a:t>
            </a:r>
            <a:endParaRPr lang="fi-FI" dirty="0"/>
          </a:p>
        </p:txBody>
      </p:sp>
      <p:grpSp>
        <p:nvGrpSpPr>
          <p:cNvPr id="23" name="Group 22"/>
          <p:cNvGrpSpPr/>
          <p:nvPr/>
        </p:nvGrpSpPr>
        <p:grpSpPr>
          <a:xfrm>
            <a:off x="1520818" y="2597180"/>
            <a:ext cx="2191148" cy="2515985"/>
            <a:chOff x="1401062" y="2569198"/>
            <a:chExt cx="2191148" cy="2515985"/>
          </a:xfrm>
        </p:grpSpPr>
        <p:sp>
          <p:nvSpPr>
            <p:cNvPr id="3" name="Rounded Rectangle 2"/>
            <p:cNvSpPr/>
            <p:nvPr/>
          </p:nvSpPr>
          <p:spPr>
            <a:xfrm>
              <a:off x="2189717" y="3393298"/>
              <a:ext cx="490873" cy="335472"/>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HQ</a:t>
              </a:r>
              <a:endParaRPr lang="fi-FI" dirty="0">
                <a:solidFill>
                  <a:schemeClr val="tx1"/>
                </a:solidFill>
              </a:endParaRPr>
            </a:p>
          </p:txBody>
        </p:sp>
        <p:sp>
          <p:nvSpPr>
            <p:cNvPr id="4" name="Oval 3"/>
            <p:cNvSpPr/>
            <p:nvPr/>
          </p:nvSpPr>
          <p:spPr>
            <a:xfrm>
              <a:off x="1623683" y="2830121"/>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BU1</a:t>
              </a:r>
              <a:endParaRPr lang="fi-FI" dirty="0"/>
            </a:p>
          </p:txBody>
        </p:sp>
        <p:sp>
          <p:nvSpPr>
            <p:cNvPr id="5" name="Oval 4"/>
            <p:cNvSpPr/>
            <p:nvPr/>
          </p:nvSpPr>
          <p:spPr>
            <a:xfrm>
              <a:off x="2254805" y="2718297"/>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BU6</a:t>
              </a:r>
              <a:endParaRPr lang="fi-FI" dirty="0"/>
            </a:p>
          </p:txBody>
        </p:sp>
        <p:sp>
          <p:nvSpPr>
            <p:cNvPr id="6" name="Oval 5"/>
            <p:cNvSpPr/>
            <p:nvPr/>
          </p:nvSpPr>
          <p:spPr>
            <a:xfrm>
              <a:off x="2820839" y="2979219"/>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BU5</a:t>
              </a:r>
              <a:endParaRPr lang="fi-FI" dirty="0"/>
            </a:p>
          </p:txBody>
        </p:sp>
        <p:sp>
          <p:nvSpPr>
            <p:cNvPr id="7" name="Oval 6"/>
            <p:cNvSpPr/>
            <p:nvPr/>
          </p:nvSpPr>
          <p:spPr>
            <a:xfrm>
              <a:off x="2926026" y="3517661"/>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BU5</a:t>
              </a:r>
              <a:endParaRPr lang="fi-FI" dirty="0"/>
            </a:p>
          </p:txBody>
        </p:sp>
        <p:sp>
          <p:nvSpPr>
            <p:cNvPr id="8" name="Oval 7"/>
            <p:cNvSpPr/>
            <p:nvPr/>
          </p:nvSpPr>
          <p:spPr>
            <a:xfrm>
              <a:off x="2472872" y="3948360"/>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BU4</a:t>
              </a:r>
              <a:endParaRPr lang="fi-FI" dirty="0"/>
            </a:p>
          </p:txBody>
        </p:sp>
        <p:sp>
          <p:nvSpPr>
            <p:cNvPr id="9" name="Oval 8"/>
            <p:cNvSpPr/>
            <p:nvPr/>
          </p:nvSpPr>
          <p:spPr>
            <a:xfrm>
              <a:off x="1871638" y="3948360"/>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BU3</a:t>
              </a:r>
              <a:endParaRPr lang="fi-FI" dirty="0"/>
            </a:p>
          </p:txBody>
        </p:sp>
        <p:sp>
          <p:nvSpPr>
            <p:cNvPr id="10" name="Oval 9"/>
            <p:cNvSpPr/>
            <p:nvPr/>
          </p:nvSpPr>
          <p:spPr>
            <a:xfrm>
              <a:off x="1488470" y="3501064"/>
              <a:ext cx="495909" cy="4472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BU2</a:t>
              </a:r>
              <a:endParaRPr lang="fi-FI" dirty="0"/>
            </a:p>
          </p:txBody>
        </p:sp>
        <p:cxnSp>
          <p:nvCxnSpPr>
            <p:cNvPr id="11" name="Straight Arrow Connector 10"/>
            <p:cNvCxnSpPr>
              <a:stCxn id="5" idx="4"/>
            </p:cNvCxnSpPr>
            <p:nvPr/>
          </p:nvCxnSpPr>
          <p:spPr>
            <a:xfrm>
              <a:off x="2502760" y="3165592"/>
              <a:ext cx="0" cy="18637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5"/>
            </p:cNvCxnSpPr>
            <p:nvPr/>
          </p:nvCxnSpPr>
          <p:spPr>
            <a:xfrm>
              <a:off x="2046968" y="3211911"/>
              <a:ext cx="142749" cy="150754"/>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84380" y="3540379"/>
              <a:ext cx="135213" cy="20655"/>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224779" y="3761987"/>
              <a:ext cx="70125" cy="18637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575403" y="3761987"/>
              <a:ext cx="40989" cy="186373"/>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720827" y="3561034"/>
              <a:ext cx="135074" cy="82859"/>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680590" y="3258779"/>
              <a:ext cx="116252" cy="134519"/>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871638" y="4544754"/>
              <a:ext cx="423266" cy="372746"/>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Oval 18"/>
            <p:cNvSpPr/>
            <p:nvPr/>
          </p:nvSpPr>
          <p:spPr>
            <a:xfrm>
              <a:off x="2527082" y="4507480"/>
              <a:ext cx="423266" cy="372746"/>
            </a:xfrm>
            <a:prstGeom prst="ellipse">
              <a:avLst/>
            </a:prstGeom>
            <a:solidFill>
              <a:srgbClr val="F3F6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Freeform 19"/>
            <p:cNvSpPr/>
            <p:nvPr/>
          </p:nvSpPr>
          <p:spPr>
            <a:xfrm>
              <a:off x="1630295" y="3815144"/>
              <a:ext cx="1462051" cy="1270039"/>
            </a:xfrm>
            <a:custGeom>
              <a:avLst/>
              <a:gdLst>
                <a:gd name="connsiteX0" fmla="*/ 353085 w 3002636"/>
                <a:gd name="connsiteY0" fmla="*/ 461727 h 2453489"/>
                <a:gd name="connsiteX1" fmla="*/ 398353 w 3002636"/>
                <a:gd name="connsiteY1" fmla="*/ 425513 h 2453489"/>
                <a:gd name="connsiteX2" fmla="*/ 416460 w 3002636"/>
                <a:gd name="connsiteY2" fmla="*/ 398352 h 2453489"/>
                <a:gd name="connsiteX3" fmla="*/ 452673 w 3002636"/>
                <a:gd name="connsiteY3" fmla="*/ 380245 h 2453489"/>
                <a:gd name="connsiteX4" fmla="*/ 479834 w 3002636"/>
                <a:gd name="connsiteY4" fmla="*/ 344032 h 2453489"/>
                <a:gd name="connsiteX5" fmla="*/ 543208 w 3002636"/>
                <a:gd name="connsiteY5" fmla="*/ 316871 h 2453489"/>
                <a:gd name="connsiteX6" fmla="*/ 579422 w 3002636"/>
                <a:gd name="connsiteY6" fmla="*/ 298764 h 2453489"/>
                <a:gd name="connsiteX7" fmla="*/ 660903 w 3002636"/>
                <a:gd name="connsiteY7" fmla="*/ 253497 h 2453489"/>
                <a:gd name="connsiteX8" fmla="*/ 715224 w 3002636"/>
                <a:gd name="connsiteY8" fmla="*/ 226337 h 2453489"/>
                <a:gd name="connsiteX9" fmla="*/ 769545 w 3002636"/>
                <a:gd name="connsiteY9" fmla="*/ 199176 h 2453489"/>
                <a:gd name="connsiteX10" fmla="*/ 796705 w 3002636"/>
                <a:gd name="connsiteY10" fmla="*/ 172016 h 2453489"/>
                <a:gd name="connsiteX11" fmla="*/ 887240 w 3002636"/>
                <a:gd name="connsiteY11" fmla="*/ 144855 h 2453489"/>
                <a:gd name="connsiteX12" fmla="*/ 941561 w 3002636"/>
                <a:gd name="connsiteY12" fmla="*/ 126748 h 2453489"/>
                <a:gd name="connsiteX13" fmla="*/ 968721 w 3002636"/>
                <a:gd name="connsiteY13" fmla="*/ 108642 h 2453489"/>
                <a:gd name="connsiteX14" fmla="*/ 1023042 w 3002636"/>
                <a:gd name="connsiteY14" fmla="*/ 99588 h 2453489"/>
                <a:gd name="connsiteX15" fmla="*/ 1050202 w 3002636"/>
                <a:gd name="connsiteY15" fmla="*/ 90535 h 2453489"/>
                <a:gd name="connsiteX16" fmla="*/ 1086416 w 3002636"/>
                <a:gd name="connsiteY16" fmla="*/ 72428 h 2453489"/>
                <a:gd name="connsiteX17" fmla="*/ 1158844 w 3002636"/>
                <a:gd name="connsiteY17" fmla="*/ 63374 h 2453489"/>
                <a:gd name="connsiteX18" fmla="*/ 1285592 w 3002636"/>
                <a:gd name="connsiteY18" fmla="*/ 45267 h 2453489"/>
                <a:gd name="connsiteX19" fmla="*/ 1339913 w 3002636"/>
                <a:gd name="connsiteY19" fmla="*/ 36214 h 2453489"/>
                <a:gd name="connsiteX20" fmla="*/ 1412341 w 3002636"/>
                <a:gd name="connsiteY20" fmla="*/ 18107 h 2453489"/>
                <a:gd name="connsiteX21" fmla="*/ 1855961 w 3002636"/>
                <a:gd name="connsiteY21" fmla="*/ 0 h 2453489"/>
                <a:gd name="connsiteX22" fmla="*/ 2209046 w 3002636"/>
                <a:gd name="connsiteY22" fmla="*/ 9053 h 2453489"/>
                <a:gd name="connsiteX23" fmla="*/ 2290527 w 3002636"/>
                <a:gd name="connsiteY23" fmla="*/ 27160 h 2453489"/>
                <a:gd name="connsiteX24" fmla="*/ 2353901 w 3002636"/>
                <a:gd name="connsiteY24" fmla="*/ 45267 h 2453489"/>
                <a:gd name="connsiteX25" fmla="*/ 2417275 w 3002636"/>
                <a:gd name="connsiteY25" fmla="*/ 72428 h 2453489"/>
                <a:gd name="connsiteX26" fmla="*/ 2471596 w 3002636"/>
                <a:gd name="connsiteY26" fmla="*/ 108642 h 2453489"/>
                <a:gd name="connsiteX27" fmla="*/ 2534970 w 3002636"/>
                <a:gd name="connsiteY27" fmla="*/ 135802 h 2453489"/>
                <a:gd name="connsiteX28" fmla="*/ 2562131 w 3002636"/>
                <a:gd name="connsiteY28" fmla="*/ 153909 h 2453489"/>
                <a:gd name="connsiteX29" fmla="*/ 2625505 w 3002636"/>
                <a:gd name="connsiteY29" fmla="*/ 181069 h 2453489"/>
                <a:gd name="connsiteX30" fmla="*/ 2679826 w 3002636"/>
                <a:gd name="connsiteY30" fmla="*/ 217283 h 2453489"/>
                <a:gd name="connsiteX31" fmla="*/ 2734147 w 3002636"/>
                <a:gd name="connsiteY31" fmla="*/ 253497 h 2453489"/>
                <a:gd name="connsiteX32" fmla="*/ 2761307 w 3002636"/>
                <a:gd name="connsiteY32" fmla="*/ 271604 h 2453489"/>
                <a:gd name="connsiteX33" fmla="*/ 2788468 w 3002636"/>
                <a:gd name="connsiteY33" fmla="*/ 289711 h 2453489"/>
                <a:gd name="connsiteX34" fmla="*/ 2833735 w 3002636"/>
                <a:gd name="connsiteY34" fmla="*/ 344032 h 2453489"/>
                <a:gd name="connsiteX35" fmla="*/ 2869949 w 3002636"/>
                <a:gd name="connsiteY35" fmla="*/ 398352 h 2453489"/>
                <a:gd name="connsiteX36" fmla="*/ 2888056 w 3002636"/>
                <a:gd name="connsiteY36" fmla="*/ 425513 h 2453489"/>
                <a:gd name="connsiteX37" fmla="*/ 2924270 w 3002636"/>
                <a:gd name="connsiteY37" fmla="*/ 488887 h 2453489"/>
                <a:gd name="connsiteX38" fmla="*/ 2942376 w 3002636"/>
                <a:gd name="connsiteY38" fmla="*/ 534154 h 2453489"/>
                <a:gd name="connsiteX39" fmla="*/ 2960483 w 3002636"/>
                <a:gd name="connsiteY39" fmla="*/ 606582 h 2453489"/>
                <a:gd name="connsiteX40" fmla="*/ 2969537 w 3002636"/>
                <a:gd name="connsiteY40" fmla="*/ 642796 h 2453489"/>
                <a:gd name="connsiteX41" fmla="*/ 2987644 w 3002636"/>
                <a:gd name="connsiteY41" fmla="*/ 697117 h 2453489"/>
                <a:gd name="connsiteX42" fmla="*/ 2987644 w 3002636"/>
                <a:gd name="connsiteY42" fmla="*/ 1439501 h 2453489"/>
                <a:gd name="connsiteX43" fmla="*/ 2969537 w 3002636"/>
                <a:gd name="connsiteY43" fmla="*/ 1647731 h 2453489"/>
                <a:gd name="connsiteX44" fmla="*/ 2951430 w 3002636"/>
                <a:gd name="connsiteY44" fmla="*/ 1828800 h 2453489"/>
                <a:gd name="connsiteX45" fmla="*/ 2933323 w 3002636"/>
                <a:gd name="connsiteY45" fmla="*/ 1919335 h 2453489"/>
                <a:gd name="connsiteX46" fmla="*/ 2924270 w 3002636"/>
                <a:gd name="connsiteY46" fmla="*/ 1955548 h 2453489"/>
                <a:gd name="connsiteX47" fmla="*/ 2906163 w 3002636"/>
                <a:gd name="connsiteY47" fmla="*/ 1982709 h 2453489"/>
                <a:gd name="connsiteX48" fmla="*/ 2879002 w 3002636"/>
                <a:gd name="connsiteY48" fmla="*/ 2073243 h 2453489"/>
                <a:gd name="connsiteX49" fmla="*/ 2860895 w 3002636"/>
                <a:gd name="connsiteY49" fmla="*/ 2109457 h 2453489"/>
                <a:gd name="connsiteX50" fmla="*/ 2851842 w 3002636"/>
                <a:gd name="connsiteY50" fmla="*/ 2136618 h 2453489"/>
                <a:gd name="connsiteX51" fmla="*/ 2815628 w 3002636"/>
                <a:gd name="connsiteY51" fmla="*/ 2172832 h 2453489"/>
                <a:gd name="connsiteX52" fmla="*/ 2797521 w 3002636"/>
                <a:gd name="connsiteY52" fmla="*/ 2199992 h 2453489"/>
                <a:gd name="connsiteX53" fmla="*/ 2743200 w 3002636"/>
                <a:gd name="connsiteY53" fmla="*/ 2227152 h 2453489"/>
                <a:gd name="connsiteX54" fmla="*/ 2716040 w 3002636"/>
                <a:gd name="connsiteY54" fmla="*/ 2245259 h 2453489"/>
                <a:gd name="connsiteX55" fmla="*/ 2670772 w 3002636"/>
                <a:gd name="connsiteY55" fmla="*/ 2263366 h 2453489"/>
                <a:gd name="connsiteX56" fmla="*/ 2643612 w 3002636"/>
                <a:gd name="connsiteY56" fmla="*/ 2290527 h 2453489"/>
                <a:gd name="connsiteX57" fmla="*/ 2607398 w 3002636"/>
                <a:gd name="connsiteY57" fmla="*/ 2308634 h 2453489"/>
                <a:gd name="connsiteX58" fmla="*/ 2562131 w 3002636"/>
                <a:gd name="connsiteY58" fmla="*/ 2344847 h 2453489"/>
                <a:gd name="connsiteX59" fmla="*/ 2507810 w 3002636"/>
                <a:gd name="connsiteY59" fmla="*/ 2381061 h 2453489"/>
                <a:gd name="connsiteX60" fmla="*/ 2444436 w 3002636"/>
                <a:gd name="connsiteY60" fmla="*/ 2426329 h 2453489"/>
                <a:gd name="connsiteX61" fmla="*/ 2408222 w 3002636"/>
                <a:gd name="connsiteY61" fmla="*/ 2435382 h 2453489"/>
                <a:gd name="connsiteX62" fmla="*/ 2381062 w 3002636"/>
                <a:gd name="connsiteY62" fmla="*/ 2444436 h 2453489"/>
                <a:gd name="connsiteX63" fmla="*/ 2118511 w 3002636"/>
                <a:gd name="connsiteY63" fmla="*/ 2453489 h 2453489"/>
                <a:gd name="connsiteX64" fmla="*/ 1892174 w 3002636"/>
                <a:gd name="connsiteY64" fmla="*/ 2444436 h 2453489"/>
                <a:gd name="connsiteX65" fmla="*/ 1167897 w 3002636"/>
                <a:gd name="connsiteY65" fmla="*/ 2426329 h 2453489"/>
                <a:gd name="connsiteX66" fmla="*/ 1059256 w 3002636"/>
                <a:gd name="connsiteY66" fmla="*/ 2408222 h 2453489"/>
                <a:gd name="connsiteX67" fmla="*/ 1004935 w 3002636"/>
                <a:gd name="connsiteY67" fmla="*/ 2399168 h 2453489"/>
                <a:gd name="connsiteX68" fmla="*/ 959668 w 3002636"/>
                <a:gd name="connsiteY68" fmla="*/ 2390115 h 2453489"/>
                <a:gd name="connsiteX69" fmla="*/ 814812 w 3002636"/>
                <a:gd name="connsiteY69" fmla="*/ 2372008 h 2453489"/>
                <a:gd name="connsiteX70" fmla="*/ 778598 w 3002636"/>
                <a:gd name="connsiteY70" fmla="*/ 2362954 h 2453489"/>
                <a:gd name="connsiteX71" fmla="*/ 724277 w 3002636"/>
                <a:gd name="connsiteY71" fmla="*/ 2344847 h 2453489"/>
                <a:gd name="connsiteX72" fmla="*/ 688064 w 3002636"/>
                <a:gd name="connsiteY72" fmla="*/ 2335794 h 2453489"/>
                <a:gd name="connsiteX73" fmla="*/ 633743 w 3002636"/>
                <a:gd name="connsiteY73" fmla="*/ 2317687 h 2453489"/>
                <a:gd name="connsiteX74" fmla="*/ 552262 w 3002636"/>
                <a:gd name="connsiteY74" fmla="*/ 2281473 h 2453489"/>
                <a:gd name="connsiteX75" fmla="*/ 461727 w 3002636"/>
                <a:gd name="connsiteY75" fmla="*/ 2254313 h 2453489"/>
                <a:gd name="connsiteX76" fmla="*/ 389299 w 3002636"/>
                <a:gd name="connsiteY76" fmla="*/ 2218099 h 2453489"/>
                <a:gd name="connsiteX77" fmla="*/ 362139 w 3002636"/>
                <a:gd name="connsiteY77" fmla="*/ 2209045 h 2453489"/>
                <a:gd name="connsiteX78" fmla="*/ 271604 w 3002636"/>
                <a:gd name="connsiteY78" fmla="*/ 2145671 h 2453489"/>
                <a:gd name="connsiteX79" fmla="*/ 217283 w 3002636"/>
                <a:gd name="connsiteY79" fmla="*/ 2073243 h 2453489"/>
                <a:gd name="connsiteX80" fmla="*/ 162963 w 3002636"/>
                <a:gd name="connsiteY80" fmla="*/ 2027976 h 2453489"/>
                <a:gd name="connsiteX81" fmla="*/ 144856 w 3002636"/>
                <a:gd name="connsiteY81" fmla="*/ 2000816 h 2453489"/>
                <a:gd name="connsiteX82" fmla="*/ 108642 w 3002636"/>
                <a:gd name="connsiteY82" fmla="*/ 1973655 h 2453489"/>
                <a:gd name="connsiteX83" fmla="*/ 63374 w 3002636"/>
                <a:gd name="connsiteY83" fmla="*/ 1901228 h 2453489"/>
                <a:gd name="connsiteX84" fmla="*/ 36214 w 3002636"/>
                <a:gd name="connsiteY84" fmla="*/ 1819746 h 2453489"/>
                <a:gd name="connsiteX85" fmla="*/ 18107 w 3002636"/>
                <a:gd name="connsiteY85" fmla="*/ 1765426 h 2453489"/>
                <a:gd name="connsiteX86" fmla="*/ 9054 w 3002636"/>
                <a:gd name="connsiteY86" fmla="*/ 1738265 h 2453489"/>
                <a:gd name="connsiteX87" fmla="*/ 0 w 3002636"/>
                <a:gd name="connsiteY87" fmla="*/ 1647731 h 2453489"/>
                <a:gd name="connsiteX88" fmla="*/ 9054 w 3002636"/>
                <a:gd name="connsiteY88" fmla="*/ 1348966 h 2453489"/>
                <a:gd name="connsiteX89" fmla="*/ 18107 w 3002636"/>
                <a:gd name="connsiteY89" fmla="*/ 1321806 h 2453489"/>
                <a:gd name="connsiteX90" fmla="*/ 36214 w 3002636"/>
                <a:gd name="connsiteY90" fmla="*/ 1249378 h 2453489"/>
                <a:gd name="connsiteX91" fmla="*/ 54321 w 3002636"/>
                <a:gd name="connsiteY91" fmla="*/ 1176950 h 2453489"/>
                <a:gd name="connsiteX92" fmla="*/ 90535 w 3002636"/>
                <a:gd name="connsiteY92" fmla="*/ 1113576 h 2453489"/>
                <a:gd name="connsiteX93" fmla="*/ 99588 w 3002636"/>
                <a:gd name="connsiteY93" fmla="*/ 1086416 h 2453489"/>
                <a:gd name="connsiteX94" fmla="*/ 135802 w 3002636"/>
                <a:gd name="connsiteY94" fmla="*/ 1032095 h 2453489"/>
                <a:gd name="connsiteX95" fmla="*/ 153909 w 3002636"/>
                <a:gd name="connsiteY95" fmla="*/ 995881 h 2453489"/>
                <a:gd name="connsiteX96" fmla="*/ 162963 w 3002636"/>
                <a:gd name="connsiteY96" fmla="*/ 968721 h 2453489"/>
                <a:gd name="connsiteX97" fmla="*/ 190123 w 3002636"/>
                <a:gd name="connsiteY97" fmla="*/ 950614 h 2453489"/>
                <a:gd name="connsiteX98" fmla="*/ 226337 w 3002636"/>
                <a:gd name="connsiteY98" fmla="*/ 896293 h 2453489"/>
                <a:gd name="connsiteX99" fmla="*/ 244444 w 3002636"/>
                <a:gd name="connsiteY99" fmla="*/ 841972 h 2453489"/>
                <a:gd name="connsiteX100" fmla="*/ 262551 w 3002636"/>
                <a:gd name="connsiteY100" fmla="*/ 814812 h 2453489"/>
                <a:gd name="connsiteX101" fmla="*/ 298765 w 3002636"/>
                <a:gd name="connsiteY101" fmla="*/ 751438 h 2453489"/>
                <a:gd name="connsiteX102" fmla="*/ 325925 w 3002636"/>
                <a:gd name="connsiteY102" fmla="*/ 679010 h 2453489"/>
                <a:gd name="connsiteX103" fmla="*/ 344032 w 3002636"/>
                <a:gd name="connsiteY103" fmla="*/ 615636 h 2453489"/>
                <a:gd name="connsiteX104" fmla="*/ 353085 w 3002636"/>
                <a:gd name="connsiteY104" fmla="*/ 588475 h 2453489"/>
                <a:gd name="connsiteX105" fmla="*/ 362139 w 3002636"/>
                <a:gd name="connsiteY105" fmla="*/ 543208 h 2453489"/>
                <a:gd name="connsiteX106" fmla="*/ 353085 w 3002636"/>
                <a:gd name="connsiteY106" fmla="*/ 461727 h 245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02636" h="2453489">
                  <a:moveTo>
                    <a:pt x="353085" y="461727"/>
                  </a:moveTo>
                  <a:cubicBezTo>
                    <a:pt x="359121" y="442111"/>
                    <a:pt x="384689" y="439177"/>
                    <a:pt x="398353" y="425513"/>
                  </a:cubicBezTo>
                  <a:cubicBezTo>
                    <a:pt x="406047" y="417819"/>
                    <a:pt x="408101" y="405318"/>
                    <a:pt x="416460" y="398352"/>
                  </a:cubicBezTo>
                  <a:cubicBezTo>
                    <a:pt x="426828" y="389712"/>
                    <a:pt x="440602" y="386281"/>
                    <a:pt x="452673" y="380245"/>
                  </a:cubicBezTo>
                  <a:cubicBezTo>
                    <a:pt x="461727" y="368174"/>
                    <a:pt x="468377" y="353852"/>
                    <a:pt x="479834" y="344032"/>
                  </a:cubicBezTo>
                  <a:cubicBezTo>
                    <a:pt x="499850" y="326876"/>
                    <a:pt x="520733" y="326503"/>
                    <a:pt x="543208" y="316871"/>
                  </a:cubicBezTo>
                  <a:cubicBezTo>
                    <a:pt x="555613" y="311554"/>
                    <a:pt x="567849" y="305708"/>
                    <a:pt x="579422" y="298764"/>
                  </a:cubicBezTo>
                  <a:cubicBezTo>
                    <a:pt x="657248" y="252068"/>
                    <a:pt x="606272" y="271707"/>
                    <a:pt x="660903" y="253497"/>
                  </a:cubicBezTo>
                  <a:cubicBezTo>
                    <a:pt x="738749" y="201601"/>
                    <a:pt x="640253" y="263823"/>
                    <a:pt x="715224" y="226337"/>
                  </a:cubicBezTo>
                  <a:cubicBezTo>
                    <a:pt x="785430" y="191234"/>
                    <a:pt x="701271" y="221935"/>
                    <a:pt x="769545" y="199176"/>
                  </a:cubicBezTo>
                  <a:cubicBezTo>
                    <a:pt x="778598" y="190123"/>
                    <a:pt x="785513" y="178234"/>
                    <a:pt x="796705" y="172016"/>
                  </a:cubicBezTo>
                  <a:cubicBezTo>
                    <a:pt x="821752" y="158101"/>
                    <a:pt x="859289" y="153240"/>
                    <a:pt x="887240" y="144855"/>
                  </a:cubicBezTo>
                  <a:cubicBezTo>
                    <a:pt x="905521" y="139370"/>
                    <a:pt x="925680" y="137335"/>
                    <a:pt x="941561" y="126748"/>
                  </a:cubicBezTo>
                  <a:cubicBezTo>
                    <a:pt x="950614" y="120713"/>
                    <a:pt x="958399" y="112083"/>
                    <a:pt x="968721" y="108642"/>
                  </a:cubicBezTo>
                  <a:cubicBezTo>
                    <a:pt x="986136" y="102837"/>
                    <a:pt x="1005122" y="103570"/>
                    <a:pt x="1023042" y="99588"/>
                  </a:cubicBezTo>
                  <a:cubicBezTo>
                    <a:pt x="1032358" y="97518"/>
                    <a:pt x="1041431" y="94294"/>
                    <a:pt x="1050202" y="90535"/>
                  </a:cubicBezTo>
                  <a:cubicBezTo>
                    <a:pt x="1062607" y="85219"/>
                    <a:pt x="1073323" y="75701"/>
                    <a:pt x="1086416" y="72428"/>
                  </a:cubicBezTo>
                  <a:cubicBezTo>
                    <a:pt x="1110020" y="66527"/>
                    <a:pt x="1134701" y="66392"/>
                    <a:pt x="1158844" y="63374"/>
                  </a:cubicBezTo>
                  <a:cubicBezTo>
                    <a:pt x="1221498" y="42490"/>
                    <a:pt x="1162978" y="59692"/>
                    <a:pt x="1285592" y="45267"/>
                  </a:cubicBezTo>
                  <a:cubicBezTo>
                    <a:pt x="1303823" y="43122"/>
                    <a:pt x="1321964" y="40060"/>
                    <a:pt x="1339913" y="36214"/>
                  </a:cubicBezTo>
                  <a:cubicBezTo>
                    <a:pt x="1364246" y="31000"/>
                    <a:pt x="1387516" y="19849"/>
                    <a:pt x="1412341" y="18107"/>
                  </a:cubicBezTo>
                  <a:cubicBezTo>
                    <a:pt x="1559974" y="7747"/>
                    <a:pt x="1855961" y="0"/>
                    <a:pt x="1855961" y="0"/>
                  </a:cubicBezTo>
                  <a:lnTo>
                    <a:pt x="2209046" y="9053"/>
                  </a:lnTo>
                  <a:cubicBezTo>
                    <a:pt x="2257409" y="11202"/>
                    <a:pt x="2253943" y="16707"/>
                    <a:pt x="2290527" y="27160"/>
                  </a:cubicBezTo>
                  <a:cubicBezTo>
                    <a:pt x="2370102" y="49896"/>
                    <a:pt x="2288781" y="23561"/>
                    <a:pt x="2353901" y="45267"/>
                  </a:cubicBezTo>
                  <a:cubicBezTo>
                    <a:pt x="2452771" y="111179"/>
                    <a:pt x="2300345" y="13962"/>
                    <a:pt x="2417275" y="72428"/>
                  </a:cubicBezTo>
                  <a:cubicBezTo>
                    <a:pt x="2436739" y="82160"/>
                    <a:pt x="2450951" y="101761"/>
                    <a:pt x="2471596" y="108642"/>
                  </a:cubicBezTo>
                  <a:cubicBezTo>
                    <a:pt x="2502070" y="118799"/>
                    <a:pt x="2503642" y="117900"/>
                    <a:pt x="2534970" y="135802"/>
                  </a:cubicBezTo>
                  <a:cubicBezTo>
                    <a:pt x="2544417" y="141201"/>
                    <a:pt x="2552399" y="149043"/>
                    <a:pt x="2562131" y="153909"/>
                  </a:cubicBezTo>
                  <a:cubicBezTo>
                    <a:pt x="2637057" y="191371"/>
                    <a:pt x="2531311" y="124552"/>
                    <a:pt x="2625505" y="181069"/>
                  </a:cubicBezTo>
                  <a:cubicBezTo>
                    <a:pt x="2644166" y="192265"/>
                    <a:pt x="2661719" y="205212"/>
                    <a:pt x="2679826" y="217283"/>
                  </a:cubicBezTo>
                  <a:lnTo>
                    <a:pt x="2734147" y="253497"/>
                  </a:lnTo>
                  <a:lnTo>
                    <a:pt x="2761307" y="271604"/>
                  </a:lnTo>
                  <a:lnTo>
                    <a:pt x="2788468" y="289711"/>
                  </a:lnTo>
                  <a:cubicBezTo>
                    <a:pt x="2853153" y="386742"/>
                    <a:pt x="2752426" y="239493"/>
                    <a:pt x="2833735" y="344032"/>
                  </a:cubicBezTo>
                  <a:cubicBezTo>
                    <a:pt x="2847095" y="361209"/>
                    <a:pt x="2857878" y="380245"/>
                    <a:pt x="2869949" y="398352"/>
                  </a:cubicBezTo>
                  <a:lnTo>
                    <a:pt x="2888056" y="425513"/>
                  </a:lnTo>
                  <a:cubicBezTo>
                    <a:pt x="2909969" y="491254"/>
                    <a:pt x="2878594" y="406670"/>
                    <a:pt x="2924270" y="488887"/>
                  </a:cubicBezTo>
                  <a:cubicBezTo>
                    <a:pt x="2932162" y="503093"/>
                    <a:pt x="2937597" y="518621"/>
                    <a:pt x="2942376" y="534154"/>
                  </a:cubicBezTo>
                  <a:cubicBezTo>
                    <a:pt x="2949694" y="557939"/>
                    <a:pt x="2954447" y="582439"/>
                    <a:pt x="2960483" y="606582"/>
                  </a:cubicBezTo>
                  <a:cubicBezTo>
                    <a:pt x="2963501" y="618653"/>
                    <a:pt x="2965602" y="630992"/>
                    <a:pt x="2969537" y="642796"/>
                  </a:cubicBezTo>
                  <a:lnTo>
                    <a:pt x="2987644" y="697117"/>
                  </a:lnTo>
                  <a:cubicBezTo>
                    <a:pt x="3009622" y="1004822"/>
                    <a:pt x="3005541" y="896616"/>
                    <a:pt x="2987644" y="1439501"/>
                  </a:cubicBezTo>
                  <a:cubicBezTo>
                    <a:pt x="2985348" y="1509135"/>
                    <a:pt x="2973629" y="1578179"/>
                    <a:pt x="2969537" y="1647731"/>
                  </a:cubicBezTo>
                  <a:cubicBezTo>
                    <a:pt x="2945578" y="2055013"/>
                    <a:pt x="2979398" y="1707605"/>
                    <a:pt x="2951430" y="1828800"/>
                  </a:cubicBezTo>
                  <a:cubicBezTo>
                    <a:pt x="2944510" y="1858788"/>
                    <a:pt x="2940787" y="1889478"/>
                    <a:pt x="2933323" y="1919335"/>
                  </a:cubicBezTo>
                  <a:cubicBezTo>
                    <a:pt x="2930305" y="1931406"/>
                    <a:pt x="2929171" y="1944112"/>
                    <a:pt x="2924270" y="1955548"/>
                  </a:cubicBezTo>
                  <a:cubicBezTo>
                    <a:pt x="2919984" y="1965549"/>
                    <a:pt x="2912199" y="1973655"/>
                    <a:pt x="2906163" y="1982709"/>
                  </a:cubicBezTo>
                  <a:cubicBezTo>
                    <a:pt x="2899665" y="2008700"/>
                    <a:pt x="2890022" y="2051202"/>
                    <a:pt x="2879002" y="2073243"/>
                  </a:cubicBezTo>
                  <a:cubicBezTo>
                    <a:pt x="2872966" y="2085314"/>
                    <a:pt x="2866211" y="2097052"/>
                    <a:pt x="2860895" y="2109457"/>
                  </a:cubicBezTo>
                  <a:cubicBezTo>
                    <a:pt x="2857136" y="2118229"/>
                    <a:pt x="2857389" y="2128852"/>
                    <a:pt x="2851842" y="2136618"/>
                  </a:cubicBezTo>
                  <a:cubicBezTo>
                    <a:pt x="2841920" y="2150510"/>
                    <a:pt x="2826738" y="2159870"/>
                    <a:pt x="2815628" y="2172832"/>
                  </a:cubicBezTo>
                  <a:cubicBezTo>
                    <a:pt x="2808547" y="2181093"/>
                    <a:pt x="2805215" y="2192298"/>
                    <a:pt x="2797521" y="2199992"/>
                  </a:cubicBezTo>
                  <a:cubicBezTo>
                    <a:pt x="2779969" y="2217544"/>
                    <a:pt x="2765292" y="2219789"/>
                    <a:pt x="2743200" y="2227152"/>
                  </a:cubicBezTo>
                  <a:cubicBezTo>
                    <a:pt x="2734147" y="2233188"/>
                    <a:pt x="2725772" y="2240393"/>
                    <a:pt x="2716040" y="2245259"/>
                  </a:cubicBezTo>
                  <a:cubicBezTo>
                    <a:pt x="2701504" y="2252527"/>
                    <a:pt x="2684553" y="2254753"/>
                    <a:pt x="2670772" y="2263366"/>
                  </a:cubicBezTo>
                  <a:cubicBezTo>
                    <a:pt x="2659915" y="2270152"/>
                    <a:pt x="2654031" y="2283085"/>
                    <a:pt x="2643612" y="2290527"/>
                  </a:cubicBezTo>
                  <a:cubicBezTo>
                    <a:pt x="2632630" y="2298372"/>
                    <a:pt x="2618628" y="2301148"/>
                    <a:pt x="2607398" y="2308634"/>
                  </a:cubicBezTo>
                  <a:cubicBezTo>
                    <a:pt x="2591320" y="2319353"/>
                    <a:pt x="2577758" y="2333482"/>
                    <a:pt x="2562131" y="2344847"/>
                  </a:cubicBezTo>
                  <a:cubicBezTo>
                    <a:pt x="2544531" y="2357647"/>
                    <a:pt x="2525638" y="2368581"/>
                    <a:pt x="2507810" y="2381061"/>
                  </a:cubicBezTo>
                  <a:cubicBezTo>
                    <a:pt x="2502930" y="2384477"/>
                    <a:pt x="2455280" y="2421682"/>
                    <a:pt x="2444436" y="2426329"/>
                  </a:cubicBezTo>
                  <a:cubicBezTo>
                    <a:pt x="2432999" y="2431230"/>
                    <a:pt x="2420186" y="2431964"/>
                    <a:pt x="2408222" y="2435382"/>
                  </a:cubicBezTo>
                  <a:cubicBezTo>
                    <a:pt x="2399046" y="2438004"/>
                    <a:pt x="2390587" y="2443841"/>
                    <a:pt x="2381062" y="2444436"/>
                  </a:cubicBezTo>
                  <a:cubicBezTo>
                    <a:pt x="2293664" y="2449898"/>
                    <a:pt x="2206028" y="2450471"/>
                    <a:pt x="2118511" y="2453489"/>
                  </a:cubicBezTo>
                  <a:lnTo>
                    <a:pt x="1892174" y="2444436"/>
                  </a:lnTo>
                  <a:lnTo>
                    <a:pt x="1167897" y="2426329"/>
                  </a:lnTo>
                  <a:cubicBezTo>
                    <a:pt x="1111282" y="2407456"/>
                    <a:pt x="1160331" y="2421699"/>
                    <a:pt x="1059256" y="2408222"/>
                  </a:cubicBezTo>
                  <a:cubicBezTo>
                    <a:pt x="1041060" y="2405796"/>
                    <a:pt x="1022996" y="2402452"/>
                    <a:pt x="1004935" y="2399168"/>
                  </a:cubicBezTo>
                  <a:cubicBezTo>
                    <a:pt x="989795" y="2396415"/>
                    <a:pt x="974901" y="2392291"/>
                    <a:pt x="959668" y="2390115"/>
                  </a:cubicBezTo>
                  <a:cubicBezTo>
                    <a:pt x="911496" y="2383233"/>
                    <a:pt x="863097" y="2378044"/>
                    <a:pt x="814812" y="2372008"/>
                  </a:cubicBezTo>
                  <a:cubicBezTo>
                    <a:pt x="802741" y="2368990"/>
                    <a:pt x="790516" y="2366529"/>
                    <a:pt x="778598" y="2362954"/>
                  </a:cubicBezTo>
                  <a:cubicBezTo>
                    <a:pt x="760317" y="2357469"/>
                    <a:pt x="742794" y="2349476"/>
                    <a:pt x="724277" y="2344847"/>
                  </a:cubicBezTo>
                  <a:cubicBezTo>
                    <a:pt x="712206" y="2341829"/>
                    <a:pt x="699982" y="2339369"/>
                    <a:pt x="688064" y="2335794"/>
                  </a:cubicBezTo>
                  <a:cubicBezTo>
                    <a:pt x="669782" y="2330310"/>
                    <a:pt x="649624" y="2328274"/>
                    <a:pt x="633743" y="2317687"/>
                  </a:cubicBezTo>
                  <a:cubicBezTo>
                    <a:pt x="581488" y="2282851"/>
                    <a:pt x="633066" y="2313795"/>
                    <a:pt x="552262" y="2281473"/>
                  </a:cubicBezTo>
                  <a:cubicBezTo>
                    <a:pt x="477075" y="2251398"/>
                    <a:pt x="560038" y="2270697"/>
                    <a:pt x="461727" y="2254313"/>
                  </a:cubicBezTo>
                  <a:cubicBezTo>
                    <a:pt x="424221" y="2229308"/>
                    <a:pt x="439926" y="2237084"/>
                    <a:pt x="389299" y="2218099"/>
                  </a:cubicBezTo>
                  <a:cubicBezTo>
                    <a:pt x="380364" y="2214748"/>
                    <a:pt x="370481" y="2213680"/>
                    <a:pt x="362139" y="2209045"/>
                  </a:cubicBezTo>
                  <a:cubicBezTo>
                    <a:pt x="358623" y="2207091"/>
                    <a:pt x="281295" y="2156331"/>
                    <a:pt x="271604" y="2145671"/>
                  </a:cubicBezTo>
                  <a:cubicBezTo>
                    <a:pt x="251304" y="2123341"/>
                    <a:pt x="242393" y="2089983"/>
                    <a:pt x="217283" y="2073243"/>
                  </a:cubicBezTo>
                  <a:cubicBezTo>
                    <a:pt x="190575" y="2055438"/>
                    <a:pt x="184749" y="2054119"/>
                    <a:pt x="162963" y="2027976"/>
                  </a:cubicBezTo>
                  <a:cubicBezTo>
                    <a:pt x="155997" y="2019617"/>
                    <a:pt x="152550" y="2008510"/>
                    <a:pt x="144856" y="2000816"/>
                  </a:cubicBezTo>
                  <a:cubicBezTo>
                    <a:pt x="134186" y="1990146"/>
                    <a:pt x="120713" y="1982709"/>
                    <a:pt x="108642" y="1973655"/>
                  </a:cubicBezTo>
                  <a:cubicBezTo>
                    <a:pt x="88884" y="1894631"/>
                    <a:pt x="117391" y="1982255"/>
                    <a:pt x="63374" y="1901228"/>
                  </a:cubicBezTo>
                  <a:cubicBezTo>
                    <a:pt x="46875" y="1876478"/>
                    <a:pt x="44442" y="1847171"/>
                    <a:pt x="36214" y="1819746"/>
                  </a:cubicBezTo>
                  <a:cubicBezTo>
                    <a:pt x="30729" y="1801465"/>
                    <a:pt x="24143" y="1783533"/>
                    <a:pt x="18107" y="1765426"/>
                  </a:cubicBezTo>
                  <a:lnTo>
                    <a:pt x="9054" y="1738265"/>
                  </a:lnTo>
                  <a:cubicBezTo>
                    <a:pt x="6036" y="1708087"/>
                    <a:pt x="0" y="1678060"/>
                    <a:pt x="0" y="1647731"/>
                  </a:cubicBezTo>
                  <a:cubicBezTo>
                    <a:pt x="0" y="1548097"/>
                    <a:pt x="3527" y="1448447"/>
                    <a:pt x="9054" y="1348966"/>
                  </a:cubicBezTo>
                  <a:cubicBezTo>
                    <a:pt x="9583" y="1339438"/>
                    <a:pt x="15596" y="1331013"/>
                    <a:pt x="18107" y="1321806"/>
                  </a:cubicBezTo>
                  <a:cubicBezTo>
                    <a:pt x="24655" y="1297797"/>
                    <a:pt x="31333" y="1273780"/>
                    <a:pt x="36214" y="1249378"/>
                  </a:cubicBezTo>
                  <a:cubicBezTo>
                    <a:pt x="39656" y="1232167"/>
                    <a:pt x="45043" y="1195506"/>
                    <a:pt x="54321" y="1176950"/>
                  </a:cubicBezTo>
                  <a:cubicBezTo>
                    <a:pt x="99788" y="1086015"/>
                    <a:pt x="42912" y="1224698"/>
                    <a:pt x="90535" y="1113576"/>
                  </a:cubicBezTo>
                  <a:cubicBezTo>
                    <a:pt x="94294" y="1104805"/>
                    <a:pt x="94954" y="1094758"/>
                    <a:pt x="99588" y="1086416"/>
                  </a:cubicBezTo>
                  <a:cubicBezTo>
                    <a:pt x="110156" y="1067393"/>
                    <a:pt x="126070" y="1051559"/>
                    <a:pt x="135802" y="1032095"/>
                  </a:cubicBezTo>
                  <a:cubicBezTo>
                    <a:pt x="141838" y="1020024"/>
                    <a:pt x="148592" y="1008286"/>
                    <a:pt x="153909" y="995881"/>
                  </a:cubicBezTo>
                  <a:cubicBezTo>
                    <a:pt x="157668" y="987110"/>
                    <a:pt x="157001" y="976173"/>
                    <a:pt x="162963" y="968721"/>
                  </a:cubicBezTo>
                  <a:cubicBezTo>
                    <a:pt x="169760" y="960225"/>
                    <a:pt x="181070" y="956650"/>
                    <a:pt x="190123" y="950614"/>
                  </a:cubicBezTo>
                  <a:cubicBezTo>
                    <a:pt x="220071" y="860763"/>
                    <a:pt x="169826" y="998011"/>
                    <a:pt x="226337" y="896293"/>
                  </a:cubicBezTo>
                  <a:cubicBezTo>
                    <a:pt x="235606" y="879609"/>
                    <a:pt x="233857" y="857853"/>
                    <a:pt x="244444" y="841972"/>
                  </a:cubicBezTo>
                  <a:cubicBezTo>
                    <a:pt x="250480" y="832919"/>
                    <a:pt x="257153" y="824259"/>
                    <a:pt x="262551" y="814812"/>
                  </a:cubicBezTo>
                  <a:cubicBezTo>
                    <a:pt x="308497" y="734407"/>
                    <a:pt x="254650" y="817609"/>
                    <a:pt x="298765" y="751438"/>
                  </a:cubicBezTo>
                  <a:cubicBezTo>
                    <a:pt x="316232" y="664098"/>
                    <a:pt x="294841" y="741178"/>
                    <a:pt x="325925" y="679010"/>
                  </a:cubicBezTo>
                  <a:cubicBezTo>
                    <a:pt x="333157" y="664545"/>
                    <a:pt x="340167" y="629164"/>
                    <a:pt x="344032" y="615636"/>
                  </a:cubicBezTo>
                  <a:cubicBezTo>
                    <a:pt x="346654" y="606460"/>
                    <a:pt x="350770" y="597733"/>
                    <a:pt x="353085" y="588475"/>
                  </a:cubicBezTo>
                  <a:cubicBezTo>
                    <a:pt x="356817" y="573547"/>
                    <a:pt x="358090" y="558054"/>
                    <a:pt x="362139" y="543208"/>
                  </a:cubicBezTo>
                  <a:cubicBezTo>
                    <a:pt x="367161" y="524794"/>
                    <a:pt x="347049" y="481343"/>
                    <a:pt x="353085" y="461727"/>
                  </a:cubicBezTo>
                  <a:close/>
                </a:path>
              </a:pathLst>
            </a:cu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Oval 20"/>
            <p:cNvSpPr/>
            <p:nvPr/>
          </p:nvSpPr>
          <p:spPr>
            <a:xfrm>
              <a:off x="1401062" y="2569198"/>
              <a:ext cx="2191148" cy="193828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24" name="Oval 23"/>
          <p:cNvSpPr/>
          <p:nvPr/>
        </p:nvSpPr>
        <p:spPr>
          <a:xfrm>
            <a:off x="3707904" y="2811482"/>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25" name="Oval 24"/>
          <p:cNvSpPr/>
          <p:nvPr/>
        </p:nvSpPr>
        <p:spPr>
          <a:xfrm>
            <a:off x="3707904" y="3421280"/>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26" name="Oval 25"/>
          <p:cNvSpPr/>
          <p:nvPr/>
        </p:nvSpPr>
        <p:spPr>
          <a:xfrm>
            <a:off x="3779912" y="4080456"/>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27" name="Oval 26"/>
          <p:cNvSpPr/>
          <p:nvPr/>
        </p:nvSpPr>
        <p:spPr>
          <a:xfrm>
            <a:off x="3284003" y="4684560"/>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28" name="Oval 27"/>
          <p:cNvSpPr/>
          <p:nvPr/>
        </p:nvSpPr>
        <p:spPr>
          <a:xfrm>
            <a:off x="2736148" y="5131856"/>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29" name="Oval 28"/>
          <p:cNvSpPr/>
          <p:nvPr/>
        </p:nvSpPr>
        <p:spPr>
          <a:xfrm>
            <a:off x="2096580" y="5355504"/>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30" name="Oval 29"/>
          <p:cNvSpPr/>
          <p:nvPr/>
        </p:nvSpPr>
        <p:spPr>
          <a:xfrm>
            <a:off x="2479748" y="1751635"/>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31" name="Oval 30"/>
          <p:cNvSpPr/>
          <p:nvPr/>
        </p:nvSpPr>
        <p:spPr>
          <a:xfrm>
            <a:off x="833738" y="2627816"/>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32" name="Oval 31"/>
          <p:cNvSpPr/>
          <p:nvPr/>
        </p:nvSpPr>
        <p:spPr>
          <a:xfrm>
            <a:off x="467747" y="4128121"/>
            <a:ext cx="495909" cy="447296"/>
          </a:xfrm>
          <a:prstGeom prst="ellipse">
            <a:avLst/>
          </a:prstGeom>
          <a:solidFill>
            <a:srgbClr val="66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solidFill>
                  <a:schemeClr val="tx1"/>
                </a:solidFill>
              </a:rPr>
              <a:t>C</a:t>
            </a:r>
            <a:endParaRPr lang="fi-FI" dirty="0">
              <a:solidFill>
                <a:schemeClr val="tx1"/>
              </a:solidFill>
            </a:endParaRPr>
          </a:p>
        </p:txBody>
      </p:sp>
      <p:sp>
        <p:nvSpPr>
          <p:cNvPr id="33" name="Freeform 32"/>
          <p:cNvSpPr/>
          <p:nvPr/>
        </p:nvSpPr>
        <p:spPr>
          <a:xfrm>
            <a:off x="228162" y="1474006"/>
            <a:ext cx="4482876" cy="4590892"/>
          </a:xfrm>
          <a:custGeom>
            <a:avLst/>
            <a:gdLst>
              <a:gd name="connsiteX0" fmla="*/ 2365748 w 4482876"/>
              <a:gd name="connsiteY0" fmla="*/ 28223 h 4590892"/>
              <a:gd name="connsiteX1" fmla="*/ 2431062 w 4482876"/>
              <a:gd name="connsiteY1" fmla="*/ 9561 h 4590892"/>
              <a:gd name="connsiteX2" fmla="*/ 2860271 w 4482876"/>
              <a:gd name="connsiteY2" fmla="*/ 9561 h 4590892"/>
              <a:gd name="connsiteX3" fmla="*/ 2916254 w 4482876"/>
              <a:gd name="connsiteY3" fmla="*/ 18892 h 4590892"/>
              <a:gd name="connsiteX4" fmla="*/ 2953577 w 4482876"/>
              <a:gd name="connsiteY4" fmla="*/ 37553 h 4590892"/>
              <a:gd name="connsiteX5" fmla="*/ 3028222 w 4482876"/>
              <a:gd name="connsiteY5" fmla="*/ 102867 h 4590892"/>
              <a:gd name="connsiteX6" fmla="*/ 3065544 w 4482876"/>
              <a:gd name="connsiteY6" fmla="*/ 130859 h 4590892"/>
              <a:gd name="connsiteX7" fmla="*/ 3121528 w 4482876"/>
              <a:gd name="connsiteY7" fmla="*/ 168182 h 4590892"/>
              <a:gd name="connsiteX8" fmla="*/ 3186842 w 4482876"/>
              <a:gd name="connsiteY8" fmla="*/ 205504 h 4590892"/>
              <a:gd name="connsiteX9" fmla="*/ 3224165 w 4482876"/>
              <a:gd name="connsiteY9" fmla="*/ 242827 h 4590892"/>
              <a:gd name="connsiteX10" fmla="*/ 3270818 w 4482876"/>
              <a:gd name="connsiteY10" fmla="*/ 270818 h 4590892"/>
              <a:gd name="connsiteX11" fmla="*/ 3326801 w 4482876"/>
              <a:gd name="connsiteY11" fmla="*/ 317472 h 4590892"/>
              <a:gd name="connsiteX12" fmla="*/ 3401446 w 4482876"/>
              <a:gd name="connsiteY12" fmla="*/ 336133 h 4590892"/>
              <a:gd name="connsiteX13" fmla="*/ 3494752 w 4482876"/>
              <a:gd name="connsiteY13" fmla="*/ 410778 h 4590892"/>
              <a:gd name="connsiteX14" fmla="*/ 3522744 w 4482876"/>
              <a:gd name="connsiteY14" fmla="*/ 429439 h 4590892"/>
              <a:gd name="connsiteX15" fmla="*/ 3606720 w 4482876"/>
              <a:gd name="connsiteY15" fmla="*/ 504084 h 4590892"/>
              <a:gd name="connsiteX16" fmla="*/ 3662703 w 4482876"/>
              <a:gd name="connsiteY16" fmla="*/ 522745 h 4590892"/>
              <a:gd name="connsiteX17" fmla="*/ 3728018 w 4482876"/>
              <a:gd name="connsiteY17" fmla="*/ 560067 h 4590892"/>
              <a:gd name="connsiteX18" fmla="*/ 3886638 w 4482876"/>
              <a:gd name="connsiteY18" fmla="*/ 606721 h 4590892"/>
              <a:gd name="connsiteX19" fmla="*/ 3942622 w 4482876"/>
              <a:gd name="connsiteY19" fmla="*/ 644043 h 4590892"/>
              <a:gd name="connsiteX20" fmla="*/ 3970614 w 4482876"/>
              <a:gd name="connsiteY20" fmla="*/ 681365 h 4590892"/>
              <a:gd name="connsiteX21" fmla="*/ 4007936 w 4482876"/>
              <a:gd name="connsiteY21" fmla="*/ 746680 h 4590892"/>
              <a:gd name="connsiteX22" fmla="*/ 4035928 w 4482876"/>
              <a:gd name="connsiteY22" fmla="*/ 821325 h 4590892"/>
              <a:gd name="connsiteX23" fmla="*/ 4045258 w 4482876"/>
              <a:gd name="connsiteY23" fmla="*/ 923961 h 4590892"/>
              <a:gd name="connsiteX24" fmla="*/ 4054589 w 4482876"/>
              <a:gd name="connsiteY24" fmla="*/ 1063921 h 4590892"/>
              <a:gd name="connsiteX25" fmla="*/ 4110573 w 4482876"/>
              <a:gd name="connsiteY25" fmla="*/ 1101243 h 4590892"/>
              <a:gd name="connsiteX26" fmla="*/ 4166556 w 4482876"/>
              <a:gd name="connsiteY26" fmla="*/ 1138565 h 4590892"/>
              <a:gd name="connsiteX27" fmla="*/ 4194548 w 4482876"/>
              <a:gd name="connsiteY27" fmla="*/ 1157227 h 4590892"/>
              <a:gd name="connsiteX28" fmla="*/ 4241201 w 4482876"/>
              <a:gd name="connsiteY28" fmla="*/ 1259863 h 4590892"/>
              <a:gd name="connsiteX29" fmla="*/ 4250532 w 4482876"/>
              <a:gd name="connsiteY29" fmla="*/ 1325178 h 4590892"/>
              <a:gd name="connsiteX30" fmla="*/ 4278524 w 4482876"/>
              <a:gd name="connsiteY30" fmla="*/ 1409153 h 4590892"/>
              <a:gd name="connsiteX31" fmla="*/ 4287854 w 4482876"/>
              <a:gd name="connsiteY31" fmla="*/ 1801039 h 4590892"/>
              <a:gd name="connsiteX32" fmla="*/ 4306516 w 4482876"/>
              <a:gd name="connsiteY32" fmla="*/ 1847692 h 4590892"/>
              <a:gd name="connsiteX33" fmla="*/ 4315846 w 4482876"/>
              <a:gd name="connsiteY33" fmla="*/ 1885014 h 4590892"/>
              <a:gd name="connsiteX34" fmla="*/ 4325177 w 4482876"/>
              <a:gd name="connsiteY34" fmla="*/ 2192925 h 4590892"/>
              <a:gd name="connsiteX35" fmla="*/ 4362499 w 4482876"/>
              <a:gd name="connsiteY35" fmla="*/ 2202255 h 4590892"/>
              <a:gd name="connsiteX36" fmla="*/ 4399822 w 4482876"/>
              <a:gd name="connsiteY36" fmla="*/ 2220916 h 4590892"/>
              <a:gd name="connsiteX37" fmla="*/ 4465136 w 4482876"/>
              <a:gd name="connsiteY37" fmla="*/ 2248908 h 4590892"/>
              <a:gd name="connsiteX38" fmla="*/ 4465136 w 4482876"/>
              <a:gd name="connsiteY38" fmla="*/ 2575480 h 4590892"/>
              <a:gd name="connsiteX39" fmla="*/ 4446475 w 4482876"/>
              <a:gd name="connsiteY39" fmla="*/ 2603472 h 4590892"/>
              <a:gd name="connsiteX40" fmla="*/ 4399822 w 4482876"/>
              <a:gd name="connsiteY40" fmla="*/ 2687447 h 4590892"/>
              <a:gd name="connsiteX41" fmla="*/ 4343838 w 4482876"/>
              <a:gd name="connsiteY41" fmla="*/ 2799414 h 4590892"/>
              <a:gd name="connsiteX42" fmla="*/ 4213209 w 4482876"/>
              <a:gd name="connsiteY42" fmla="*/ 2948704 h 4590892"/>
              <a:gd name="connsiteX43" fmla="*/ 4175887 w 4482876"/>
              <a:gd name="connsiteY43" fmla="*/ 2976696 h 4590892"/>
              <a:gd name="connsiteX44" fmla="*/ 4101242 w 4482876"/>
              <a:gd name="connsiteY44" fmla="*/ 3051341 h 4590892"/>
              <a:gd name="connsiteX45" fmla="*/ 4035928 w 4482876"/>
              <a:gd name="connsiteY45" fmla="*/ 3172639 h 4590892"/>
              <a:gd name="connsiteX46" fmla="*/ 3989275 w 4482876"/>
              <a:gd name="connsiteY46" fmla="*/ 3284606 h 4590892"/>
              <a:gd name="connsiteX47" fmla="*/ 3951952 w 4482876"/>
              <a:gd name="connsiteY47" fmla="*/ 3359251 h 4590892"/>
              <a:gd name="connsiteX48" fmla="*/ 3914630 w 4482876"/>
              <a:gd name="connsiteY48" fmla="*/ 3405904 h 4590892"/>
              <a:gd name="connsiteX49" fmla="*/ 3877307 w 4482876"/>
              <a:gd name="connsiteY49" fmla="*/ 3461888 h 4590892"/>
              <a:gd name="connsiteX50" fmla="*/ 3867977 w 4482876"/>
              <a:gd name="connsiteY50" fmla="*/ 3489880 h 4590892"/>
              <a:gd name="connsiteX51" fmla="*/ 3849316 w 4482876"/>
              <a:gd name="connsiteY51" fmla="*/ 3527202 h 4590892"/>
              <a:gd name="connsiteX52" fmla="*/ 3830654 w 4482876"/>
              <a:gd name="connsiteY52" fmla="*/ 3629839 h 4590892"/>
              <a:gd name="connsiteX53" fmla="*/ 3802662 w 4482876"/>
              <a:gd name="connsiteY53" fmla="*/ 3695153 h 4590892"/>
              <a:gd name="connsiteX54" fmla="*/ 3784001 w 4482876"/>
              <a:gd name="connsiteY54" fmla="*/ 3788459 h 4590892"/>
              <a:gd name="connsiteX55" fmla="*/ 3746679 w 4482876"/>
              <a:gd name="connsiteY55" fmla="*/ 3853774 h 4590892"/>
              <a:gd name="connsiteX56" fmla="*/ 3737348 w 4482876"/>
              <a:gd name="connsiteY56" fmla="*/ 3881765 h 4590892"/>
              <a:gd name="connsiteX57" fmla="*/ 3644042 w 4482876"/>
              <a:gd name="connsiteY57" fmla="*/ 3956410 h 4590892"/>
              <a:gd name="connsiteX58" fmla="*/ 3336132 w 4482876"/>
              <a:gd name="connsiteY58" fmla="*/ 3965741 h 4590892"/>
              <a:gd name="connsiteX59" fmla="*/ 3308140 w 4482876"/>
              <a:gd name="connsiteY59" fmla="*/ 3984402 h 4590892"/>
              <a:gd name="connsiteX60" fmla="*/ 3280148 w 4482876"/>
              <a:gd name="connsiteY60" fmla="*/ 3993733 h 4590892"/>
              <a:gd name="connsiteX61" fmla="*/ 3205503 w 4482876"/>
              <a:gd name="connsiteY61" fmla="*/ 4068378 h 4590892"/>
              <a:gd name="connsiteX62" fmla="*/ 2916254 w 4482876"/>
              <a:gd name="connsiteY62" fmla="*/ 4273651 h 4590892"/>
              <a:gd name="connsiteX63" fmla="*/ 2888262 w 4482876"/>
              <a:gd name="connsiteY63" fmla="*/ 4301643 h 4590892"/>
              <a:gd name="connsiteX64" fmla="*/ 2822948 w 4482876"/>
              <a:gd name="connsiteY64" fmla="*/ 4329635 h 4590892"/>
              <a:gd name="connsiteX65" fmla="*/ 2748303 w 4482876"/>
              <a:gd name="connsiteY65" fmla="*/ 4357627 h 4590892"/>
              <a:gd name="connsiteX66" fmla="*/ 2673658 w 4482876"/>
              <a:gd name="connsiteY66" fmla="*/ 4376288 h 4590892"/>
              <a:gd name="connsiteX67" fmla="*/ 2599014 w 4482876"/>
              <a:gd name="connsiteY67" fmla="*/ 4394949 h 4590892"/>
              <a:gd name="connsiteX68" fmla="*/ 2561691 w 4482876"/>
              <a:gd name="connsiteY68" fmla="*/ 4413610 h 4590892"/>
              <a:gd name="connsiteX69" fmla="*/ 2496377 w 4482876"/>
              <a:gd name="connsiteY69" fmla="*/ 4469594 h 4590892"/>
              <a:gd name="connsiteX70" fmla="*/ 2319095 w 4482876"/>
              <a:gd name="connsiteY70" fmla="*/ 4478925 h 4590892"/>
              <a:gd name="connsiteX71" fmla="*/ 2197797 w 4482876"/>
              <a:gd name="connsiteY71" fmla="*/ 4488255 h 4590892"/>
              <a:gd name="connsiteX72" fmla="*/ 2141814 w 4482876"/>
              <a:gd name="connsiteY72" fmla="*/ 4506916 h 4590892"/>
              <a:gd name="connsiteX73" fmla="*/ 2085830 w 4482876"/>
              <a:gd name="connsiteY73" fmla="*/ 4534908 h 4590892"/>
              <a:gd name="connsiteX74" fmla="*/ 2011185 w 4482876"/>
              <a:gd name="connsiteY74" fmla="*/ 4590892 h 4590892"/>
              <a:gd name="connsiteX75" fmla="*/ 1880556 w 4482876"/>
              <a:gd name="connsiteY75" fmla="*/ 4581561 h 4590892"/>
              <a:gd name="connsiteX76" fmla="*/ 1609969 w 4482876"/>
              <a:gd name="connsiteY76" fmla="*/ 4572231 h 4590892"/>
              <a:gd name="connsiteX77" fmla="*/ 1572646 w 4482876"/>
              <a:gd name="connsiteY77" fmla="*/ 4562900 h 4590892"/>
              <a:gd name="connsiteX78" fmla="*/ 1442018 w 4482876"/>
              <a:gd name="connsiteY78" fmla="*/ 4469594 h 4590892"/>
              <a:gd name="connsiteX79" fmla="*/ 1358042 w 4482876"/>
              <a:gd name="connsiteY79" fmla="*/ 4413610 h 4590892"/>
              <a:gd name="connsiteX80" fmla="*/ 1292728 w 4482876"/>
              <a:gd name="connsiteY80" fmla="*/ 4320304 h 4590892"/>
              <a:gd name="connsiteX81" fmla="*/ 1199422 w 4482876"/>
              <a:gd name="connsiteY81" fmla="*/ 4208337 h 4590892"/>
              <a:gd name="connsiteX82" fmla="*/ 1143438 w 4482876"/>
              <a:gd name="connsiteY82" fmla="*/ 4124361 h 4590892"/>
              <a:gd name="connsiteX83" fmla="*/ 1134107 w 4482876"/>
              <a:gd name="connsiteY83" fmla="*/ 4096370 h 4590892"/>
              <a:gd name="connsiteX84" fmla="*/ 1087454 w 4482876"/>
              <a:gd name="connsiteY84" fmla="*/ 4049716 h 4590892"/>
              <a:gd name="connsiteX85" fmla="*/ 1078124 w 4482876"/>
              <a:gd name="connsiteY85" fmla="*/ 4003063 h 4590892"/>
              <a:gd name="connsiteX86" fmla="*/ 1059462 w 4482876"/>
              <a:gd name="connsiteY86" fmla="*/ 3928418 h 4590892"/>
              <a:gd name="connsiteX87" fmla="*/ 1040801 w 4482876"/>
              <a:gd name="connsiteY87" fmla="*/ 3844443 h 4590892"/>
              <a:gd name="connsiteX88" fmla="*/ 1022140 w 4482876"/>
              <a:gd name="connsiteY88" fmla="*/ 3816451 h 4590892"/>
              <a:gd name="connsiteX89" fmla="*/ 984818 w 4482876"/>
              <a:gd name="connsiteY89" fmla="*/ 3797790 h 4590892"/>
              <a:gd name="connsiteX90" fmla="*/ 956826 w 4482876"/>
              <a:gd name="connsiteY90" fmla="*/ 3779129 h 4590892"/>
              <a:gd name="connsiteX91" fmla="*/ 919503 w 4482876"/>
              <a:gd name="connsiteY91" fmla="*/ 3769798 h 4590892"/>
              <a:gd name="connsiteX92" fmla="*/ 854189 w 4482876"/>
              <a:gd name="connsiteY92" fmla="*/ 3751137 h 4590892"/>
              <a:gd name="connsiteX93" fmla="*/ 714230 w 4482876"/>
              <a:gd name="connsiteY93" fmla="*/ 3741806 h 4590892"/>
              <a:gd name="connsiteX94" fmla="*/ 676907 w 4482876"/>
              <a:gd name="connsiteY94" fmla="*/ 3732476 h 4590892"/>
              <a:gd name="connsiteX95" fmla="*/ 564940 w 4482876"/>
              <a:gd name="connsiteY95" fmla="*/ 3723145 h 4590892"/>
              <a:gd name="connsiteX96" fmla="*/ 527618 w 4482876"/>
              <a:gd name="connsiteY96" fmla="*/ 3667161 h 4590892"/>
              <a:gd name="connsiteX97" fmla="*/ 490295 w 4482876"/>
              <a:gd name="connsiteY97" fmla="*/ 3527202 h 4590892"/>
              <a:gd name="connsiteX98" fmla="*/ 387658 w 4482876"/>
              <a:gd name="connsiteY98" fmla="*/ 3387243 h 4590892"/>
              <a:gd name="connsiteX99" fmla="*/ 350336 w 4482876"/>
              <a:gd name="connsiteY99" fmla="*/ 3368582 h 4590892"/>
              <a:gd name="connsiteX100" fmla="*/ 322344 w 4482876"/>
              <a:gd name="connsiteY100" fmla="*/ 3349921 h 4590892"/>
              <a:gd name="connsiteX101" fmla="*/ 313014 w 4482876"/>
              <a:gd name="connsiteY101" fmla="*/ 3321929 h 4590892"/>
              <a:gd name="connsiteX102" fmla="*/ 275691 w 4482876"/>
              <a:gd name="connsiteY102" fmla="*/ 3303267 h 4590892"/>
              <a:gd name="connsiteX103" fmla="*/ 247699 w 4482876"/>
              <a:gd name="connsiteY103" fmla="*/ 3284606 h 4590892"/>
              <a:gd name="connsiteX104" fmla="*/ 238369 w 4482876"/>
              <a:gd name="connsiteY104" fmla="*/ 3256614 h 4590892"/>
              <a:gd name="connsiteX105" fmla="*/ 145062 w 4482876"/>
              <a:gd name="connsiteY105" fmla="*/ 3191300 h 4590892"/>
              <a:gd name="connsiteX106" fmla="*/ 117071 w 4482876"/>
              <a:gd name="connsiteY106" fmla="*/ 3172639 h 4590892"/>
              <a:gd name="connsiteX107" fmla="*/ 70418 w 4482876"/>
              <a:gd name="connsiteY107" fmla="*/ 3135316 h 4590892"/>
              <a:gd name="connsiteX108" fmla="*/ 51756 w 4482876"/>
              <a:gd name="connsiteY108" fmla="*/ 3116655 h 4590892"/>
              <a:gd name="connsiteX109" fmla="*/ 5103 w 4482876"/>
              <a:gd name="connsiteY109" fmla="*/ 3079333 h 4590892"/>
              <a:gd name="connsiteX110" fmla="*/ 33095 w 4482876"/>
              <a:gd name="connsiteY110" fmla="*/ 2790084 h 4590892"/>
              <a:gd name="connsiteX111" fmla="*/ 61087 w 4482876"/>
              <a:gd name="connsiteY111" fmla="*/ 2752761 h 4590892"/>
              <a:gd name="connsiteX112" fmla="*/ 107740 w 4482876"/>
              <a:gd name="connsiteY112" fmla="*/ 2734100 h 4590892"/>
              <a:gd name="connsiteX113" fmla="*/ 117071 w 4482876"/>
              <a:gd name="connsiteY113" fmla="*/ 2706108 h 4590892"/>
              <a:gd name="connsiteX114" fmla="*/ 163724 w 4482876"/>
              <a:gd name="connsiteY114" fmla="*/ 2631463 h 4590892"/>
              <a:gd name="connsiteX115" fmla="*/ 201046 w 4482876"/>
              <a:gd name="connsiteY115" fmla="*/ 2538157 h 4590892"/>
              <a:gd name="connsiteX116" fmla="*/ 247699 w 4482876"/>
              <a:gd name="connsiteY116" fmla="*/ 2482174 h 4590892"/>
              <a:gd name="connsiteX117" fmla="*/ 350336 w 4482876"/>
              <a:gd name="connsiteY117" fmla="*/ 2472843 h 4590892"/>
              <a:gd name="connsiteX118" fmla="*/ 415650 w 4482876"/>
              <a:gd name="connsiteY118" fmla="*/ 2463512 h 4590892"/>
              <a:gd name="connsiteX119" fmla="*/ 462303 w 4482876"/>
              <a:gd name="connsiteY119" fmla="*/ 2454182 h 4590892"/>
              <a:gd name="connsiteX120" fmla="*/ 592932 w 4482876"/>
              <a:gd name="connsiteY120" fmla="*/ 2444851 h 4590892"/>
              <a:gd name="connsiteX121" fmla="*/ 639585 w 4482876"/>
              <a:gd name="connsiteY121" fmla="*/ 2416859 h 4590892"/>
              <a:gd name="connsiteX122" fmla="*/ 723560 w 4482876"/>
              <a:gd name="connsiteY122" fmla="*/ 2351545 h 4590892"/>
              <a:gd name="connsiteX123" fmla="*/ 742222 w 4482876"/>
              <a:gd name="connsiteY123" fmla="*/ 2295561 h 4590892"/>
              <a:gd name="connsiteX124" fmla="*/ 760883 w 4482876"/>
              <a:gd name="connsiteY124" fmla="*/ 2267570 h 4590892"/>
              <a:gd name="connsiteX125" fmla="*/ 751552 w 4482876"/>
              <a:gd name="connsiteY125" fmla="*/ 2052965 h 4590892"/>
              <a:gd name="connsiteX126" fmla="*/ 732891 w 4482876"/>
              <a:gd name="connsiteY126" fmla="*/ 1903676 h 4590892"/>
              <a:gd name="connsiteX127" fmla="*/ 714230 w 4482876"/>
              <a:gd name="connsiteY127" fmla="*/ 1875684 h 4590892"/>
              <a:gd name="connsiteX128" fmla="*/ 686238 w 4482876"/>
              <a:gd name="connsiteY128" fmla="*/ 1838361 h 4590892"/>
              <a:gd name="connsiteX129" fmla="*/ 620924 w 4482876"/>
              <a:gd name="connsiteY129" fmla="*/ 1801039 h 4590892"/>
              <a:gd name="connsiteX130" fmla="*/ 452973 w 4482876"/>
              <a:gd name="connsiteY130" fmla="*/ 1810370 h 4590892"/>
              <a:gd name="connsiteX131" fmla="*/ 434311 w 4482876"/>
              <a:gd name="connsiteY131" fmla="*/ 1838361 h 4590892"/>
              <a:gd name="connsiteX132" fmla="*/ 424981 w 4482876"/>
              <a:gd name="connsiteY132" fmla="*/ 1661080 h 4590892"/>
              <a:gd name="connsiteX133" fmla="*/ 415650 w 4482876"/>
              <a:gd name="connsiteY133" fmla="*/ 1633088 h 4590892"/>
              <a:gd name="connsiteX134" fmla="*/ 406320 w 4482876"/>
              <a:gd name="connsiteY134" fmla="*/ 1586435 h 4590892"/>
              <a:gd name="connsiteX135" fmla="*/ 387658 w 4482876"/>
              <a:gd name="connsiteY135" fmla="*/ 1502459 h 4590892"/>
              <a:gd name="connsiteX136" fmla="*/ 396989 w 4482876"/>
              <a:gd name="connsiteY136" fmla="*/ 1082582 h 4590892"/>
              <a:gd name="connsiteX137" fmla="*/ 424981 w 4482876"/>
              <a:gd name="connsiteY137" fmla="*/ 1045259 h 4590892"/>
              <a:gd name="connsiteX138" fmla="*/ 527618 w 4482876"/>
              <a:gd name="connsiteY138" fmla="*/ 979945 h 4590892"/>
              <a:gd name="connsiteX139" fmla="*/ 574271 w 4482876"/>
              <a:gd name="connsiteY139" fmla="*/ 951953 h 4590892"/>
              <a:gd name="connsiteX140" fmla="*/ 602262 w 4482876"/>
              <a:gd name="connsiteY140" fmla="*/ 933292 h 4590892"/>
              <a:gd name="connsiteX141" fmla="*/ 695569 w 4482876"/>
              <a:gd name="connsiteY141" fmla="*/ 802663 h 4590892"/>
              <a:gd name="connsiteX142" fmla="*/ 760883 w 4482876"/>
              <a:gd name="connsiteY142" fmla="*/ 746680 h 4590892"/>
              <a:gd name="connsiteX143" fmla="*/ 798205 w 4482876"/>
              <a:gd name="connsiteY143" fmla="*/ 700027 h 4590892"/>
              <a:gd name="connsiteX144" fmla="*/ 835528 w 4482876"/>
              <a:gd name="connsiteY144" fmla="*/ 681365 h 4590892"/>
              <a:gd name="connsiteX145" fmla="*/ 928834 w 4482876"/>
              <a:gd name="connsiteY145" fmla="*/ 644043 h 4590892"/>
              <a:gd name="connsiteX146" fmla="*/ 1078124 w 4482876"/>
              <a:gd name="connsiteY146" fmla="*/ 616051 h 4590892"/>
              <a:gd name="connsiteX147" fmla="*/ 1236744 w 4482876"/>
              <a:gd name="connsiteY147" fmla="*/ 616051 h 4590892"/>
              <a:gd name="connsiteX148" fmla="*/ 1255405 w 4482876"/>
              <a:gd name="connsiteY148" fmla="*/ 653374 h 4590892"/>
              <a:gd name="connsiteX149" fmla="*/ 1516662 w 4482876"/>
              <a:gd name="connsiteY149" fmla="*/ 625382 h 4590892"/>
              <a:gd name="connsiteX150" fmla="*/ 1563316 w 4482876"/>
              <a:gd name="connsiteY150" fmla="*/ 588059 h 4590892"/>
              <a:gd name="connsiteX151" fmla="*/ 1600638 w 4482876"/>
              <a:gd name="connsiteY151" fmla="*/ 560067 h 4590892"/>
              <a:gd name="connsiteX152" fmla="*/ 1619299 w 4482876"/>
              <a:gd name="connsiteY152" fmla="*/ 532076 h 4590892"/>
              <a:gd name="connsiteX153" fmla="*/ 1656622 w 4482876"/>
              <a:gd name="connsiteY153" fmla="*/ 494753 h 4590892"/>
              <a:gd name="connsiteX154" fmla="*/ 1721936 w 4482876"/>
              <a:gd name="connsiteY154" fmla="*/ 466761 h 4590892"/>
              <a:gd name="connsiteX155" fmla="*/ 1777920 w 4482876"/>
              <a:gd name="connsiteY155" fmla="*/ 448100 h 4590892"/>
              <a:gd name="connsiteX156" fmla="*/ 1805911 w 4482876"/>
              <a:gd name="connsiteY156" fmla="*/ 429439 h 4590892"/>
              <a:gd name="connsiteX157" fmla="*/ 1833903 w 4482876"/>
              <a:gd name="connsiteY157" fmla="*/ 420108 h 4590892"/>
              <a:gd name="connsiteX158" fmla="*/ 1852565 w 4482876"/>
              <a:gd name="connsiteY158" fmla="*/ 401447 h 4590892"/>
              <a:gd name="connsiteX159" fmla="*/ 1908548 w 4482876"/>
              <a:gd name="connsiteY159" fmla="*/ 345463 h 4590892"/>
              <a:gd name="connsiteX160" fmla="*/ 1964532 w 4482876"/>
              <a:gd name="connsiteY160" fmla="*/ 326802 h 4590892"/>
              <a:gd name="connsiteX161" fmla="*/ 2001854 w 4482876"/>
              <a:gd name="connsiteY161" fmla="*/ 298810 h 4590892"/>
              <a:gd name="connsiteX162" fmla="*/ 2029846 w 4482876"/>
              <a:gd name="connsiteY162" fmla="*/ 289480 h 4590892"/>
              <a:gd name="connsiteX163" fmla="*/ 2057838 w 4482876"/>
              <a:gd name="connsiteY163" fmla="*/ 270818 h 4590892"/>
              <a:gd name="connsiteX164" fmla="*/ 2067169 w 4482876"/>
              <a:gd name="connsiteY164" fmla="*/ 242827 h 4590892"/>
              <a:gd name="connsiteX165" fmla="*/ 2113822 w 4482876"/>
              <a:gd name="connsiteY165" fmla="*/ 196174 h 4590892"/>
              <a:gd name="connsiteX166" fmla="*/ 2197797 w 4482876"/>
              <a:gd name="connsiteY166" fmla="*/ 177512 h 4590892"/>
              <a:gd name="connsiteX167" fmla="*/ 2225789 w 4482876"/>
              <a:gd name="connsiteY167" fmla="*/ 158851 h 4590892"/>
              <a:gd name="connsiteX168" fmla="*/ 2291103 w 4482876"/>
              <a:gd name="connsiteY168" fmla="*/ 140190 h 4590892"/>
              <a:gd name="connsiteX169" fmla="*/ 2319095 w 4482876"/>
              <a:gd name="connsiteY169" fmla="*/ 130859 h 4590892"/>
              <a:gd name="connsiteX170" fmla="*/ 2384409 w 4482876"/>
              <a:gd name="connsiteY170" fmla="*/ 112198 h 4590892"/>
              <a:gd name="connsiteX171" fmla="*/ 2365748 w 4482876"/>
              <a:gd name="connsiteY171" fmla="*/ 28223 h 459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82876" h="4590892">
                <a:moveTo>
                  <a:pt x="2365748" y="28223"/>
                </a:moveTo>
                <a:cubicBezTo>
                  <a:pt x="2373523" y="11117"/>
                  <a:pt x="2408647" y="12763"/>
                  <a:pt x="2431062" y="9561"/>
                </a:cubicBezTo>
                <a:cubicBezTo>
                  <a:pt x="2566666" y="-9811"/>
                  <a:pt x="2733266" y="5592"/>
                  <a:pt x="2860271" y="9561"/>
                </a:cubicBezTo>
                <a:cubicBezTo>
                  <a:pt x="2878932" y="12671"/>
                  <a:pt x="2898133" y="13456"/>
                  <a:pt x="2916254" y="18892"/>
                </a:cubicBezTo>
                <a:cubicBezTo>
                  <a:pt x="2929577" y="22889"/>
                  <a:pt x="2941500" y="30652"/>
                  <a:pt x="2953577" y="37553"/>
                </a:cubicBezTo>
                <a:cubicBezTo>
                  <a:pt x="2989581" y="58126"/>
                  <a:pt x="2993813" y="68458"/>
                  <a:pt x="3028222" y="102867"/>
                </a:cubicBezTo>
                <a:cubicBezTo>
                  <a:pt x="3039218" y="113863"/>
                  <a:pt x="3052804" y="121941"/>
                  <a:pt x="3065544" y="130859"/>
                </a:cubicBezTo>
                <a:cubicBezTo>
                  <a:pt x="3083918" y="143721"/>
                  <a:pt x="3102427" y="156427"/>
                  <a:pt x="3121528" y="168182"/>
                </a:cubicBezTo>
                <a:cubicBezTo>
                  <a:pt x="3142883" y="181324"/>
                  <a:pt x="3166563" y="190756"/>
                  <a:pt x="3186842" y="205504"/>
                </a:cubicBezTo>
                <a:cubicBezTo>
                  <a:pt x="3201071" y="215852"/>
                  <a:pt x="3210277" y="232025"/>
                  <a:pt x="3224165" y="242827"/>
                </a:cubicBezTo>
                <a:cubicBezTo>
                  <a:pt x="3238480" y="253961"/>
                  <a:pt x="3256061" y="260277"/>
                  <a:pt x="3270818" y="270818"/>
                </a:cubicBezTo>
                <a:cubicBezTo>
                  <a:pt x="3328427" y="311968"/>
                  <a:pt x="3233029" y="263888"/>
                  <a:pt x="3326801" y="317472"/>
                </a:cubicBezTo>
                <a:cubicBezTo>
                  <a:pt x="3342247" y="326298"/>
                  <a:pt x="3389638" y="333771"/>
                  <a:pt x="3401446" y="336133"/>
                </a:cubicBezTo>
                <a:cubicBezTo>
                  <a:pt x="3522914" y="417110"/>
                  <a:pt x="3401685" y="331005"/>
                  <a:pt x="3494752" y="410778"/>
                </a:cubicBezTo>
                <a:cubicBezTo>
                  <a:pt x="3503266" y="418076"/>
                  <a:pt x="3514363" y="421989"/>
                  <a:pt x="3522744" y="429439"/>
                </a:cubicBezTo>
                <a:cubicBezTo>
                  <a:pt x="3543861" y="448210"/>
                  <a:pt x="3574954" y="489966"/>
                  <a:pt x="3606720" y="504084"/>
                </a:cubicBezTo>
                <a:cubicBezTo>
                  <a:pt x="3624695" y="512073"/>
                  <a:pt x="3644843" y="514502"/>
                  <a:pt x="3662703" y="522745"/>
                </a:cubicBezTo>
                <a:cubicBezTo>
                  <a:pt x="3685470" y="533253"/>
                  <a:pt x="3705045" y="550016"/>
                  <a:pt x="3728018" y="560067"/>
                </a:cubicBezTo>
                <a:cubicBezTo>
                  <a:pt x="3776154" y="581126"/>
                  <a:pt x="3835670" y="593979"/>
                  <a:pt x="3886638" y="606721"/>
                </a:cubicBezTo>
                <a:cubicBezTo>
                  <a:pt x="3905299" y="619162"/>
                  <a:pt x="3925859" y="629143"/>
                  <a:pt x="3942622" y="644043"/>
                </a:cubicBezTo>
                <a:cubicBezTo>
                  <a:pt x="3954245" y="654374"/>
                  <a:pt x="3961575" y="668711"/>
                  <a:pt x="3970614" y="681365"/>
                </a:cubicBezTo>
                <a:cubicBezTo>
                  <a:pt x="3984862" y="701312"/>
                  <a:pt x="3999304" y="723660"/>
                  <a:pt x="4007936" y="746680"/>
                </a:cubicBezTo>
                <a:cubicBezTo>
                  <a:pt x="4046049" y="848313"/>
                  <a:pt x="3983973" y="717412"/>
                  <a:pt x="4035928" y="821325"/>
                </a:cubicBezTo>
                <a:cubicBezTo>
                  <a:pt x="4039038" y="855537"/>
                  <a:pt x="4042623" y="889709"/>
                  <a:pt x="4045258" y="923961"/>
                </a:cubicBezTo>
                <a:cubicBezTo>
                  <a:pt x="4048844" y="970580"/>
                  <a:pt x="4044446" y="1018278"/>
                  <a:pt x="4054589" y="1063921"/>
                </a:cubicBezTo>
                <a:cubicBezTo>
                  <a:pt x="4061588" y="1095417"/>
                  <a:pt x="4090894" y="1090310"/>
                  <a:pt x="4110573" y="1101243"/>
                </a:cubicBezTo>
                <a:cubicBezTo>
                  <a:pt x="4130178" y="1112135"/>
                  <a:pt x="4147895" y="1126124"/>
                  <a:pt x="4166556" y="1138565"/>
                </a:cubicBezTo>
                <a:lnTo>
                  <a:pt x="4194548" y="1157227"/>
                </a:lnTo>
                <a:cubicBezTo>
                  <a:pt x="4221462" y="1197598"/>
                  <a:pt x="4224645" y="1197778"/>
                  <a:pt x="4241201" y="1259863"/>
                </a:cubicBezTo>
                <a:cubicBezTo>
                  <a:pt x="4246868" y="1281113"/>
                  <a:pt x="4245198" y="1303842"/>
                  <a:pt x="4250532" y="1325178"/>
                </a:cubicBezTo>
                <a:cubicBezTo>
                  <a:pt x="4257688" y="1353803"/>
                  <a:pt x="4278524" y="1409153"/>
                  <a:pt x="4278524" y="1409153"/>
                </a:cubicBezTo>
                <a:cubicBezTo>
                  <a:pt x="4281634" y="1539782"/>
                  <a:pt x="4279531" y="1670639"/>
                  <a:pt x="4287854" y="1801039"/>
                </a:cubicBezTo>
                <a:cubicBezTo>
                  <a:pt x="4288921" y="1817754"/>
                  <a:pt x="4301219" y="1831802"/>
                  <a:pt x="4306516" y="1847692"/>
                </a:cubicBezTo>
                <a:cubicBezTo>
                  <a:pt x="4310571" y="1859857"/>
                  <a:pt x="4312736" y="1872573"/>
                  <a:pt x="4315846" y="1885014"/>
                </a:cubicBezTo>
                <a:cubicBezTo>
                  <a:pt x="4318956" y="1987651"/>
                  <a:pt x="4310237" y="2091334"/>
                  <a:pt x="4325177" y="2192925"/>
                </a:cubicBezTo>
                <a:cubicBezTo>
                  <a:pt x="4327043" y="2205612"/>
                  <a:pt x="4350492" y="2197752"/>
                  <a:pt x="4362499" y="2202255"/>
                </a:cubicBezTo>
                <a:cubicBezTo>
                  <a:pt x="4375523" y="2207139"/>
                  <a:pt x="4387037" y="2215437"/>
                  <a:pt x="4399822" y="2220916"/>
                </a:cubicBezTo>
                <a:cubicBezTo>
                  <a:pt x="4495916" y="2262099"/>
                  <a:pt x="4341369" y="2187025"/>
                  <a:pt x="4465136" y="2248908"/>
                </a:cubicBezTo>
                <a:cubicBezTo>
                  <a:pt x="4490788" y="2377163"/>
                  <a:pt x="4486703" y="2338246"/>
                  <a:pt x="4465136" y="2575480"/>
                </a:cubicBezTo>
                <a:cubicBezTo>
                  <a:pt x="4464121" y="2586648"/>
                  <a:pt x="4452418" y="2593963"/>
                  <a:pt x="4446475" y="2603472"/>
                </a:cubicBezTo>
                <a:cubicBezTo>
                  <a:pt x="4428355" y="2632464"/>
                  <a:pt x="4413533" y="2656597"/>
                  <a:pt x="4399822" y="2687447"/>
                </a:cubicBezTo>
                <a:cubicBezTo>
                  <a:pt x="4376637" y="2739611"/>
                  <a:pt x="4382298" y="2746162"/>
                  <a:pt x="4343838" y="2799414"/>
                </a:cubicBezTo>
                <a:cubicBezTo>
                  <a:pt x="4313106" y="2841966"/>
                  <a:pt x="4257701" y="2909155"/>
                  <a:pt x="4213209" y="2948704"/>
                </a:cubicBezTo>
                <a:cubicBezTo>
                  <a:pt x="4201586" y="2959036"/>
                  <a:pt x="4187350" y="2966188"/>
                  <a:pt x="4175887" y="2976696"/>
                </a:cubicBezTo>
                <a:cubicBezTo>
                  <a:pt x="4149948" y="3000473"/>
                  <a:pt x="4126124" y="3026459"/>
                  <a:pt x="4101242" y="3051341"/>
                </a:cubicBezTo>
                <a:cubicBezTo>
                  <a:pt x="4087139" y="3065444"/>
                  <a:pt x="4038101" y="3168293"/>
                  <a:pt x="4035928" y="3172639"/>
                </a:cubicBezTo>
                <a:cubicBezTo>
                  <a:pt x="3945546" y="3353404"/>
                  <a:pt x="4065061" y="3107775"/>
                  <a:pt x="3989275" y="3284606"/>
                </a:cubicBezTo>
                <a:cubicBezTo>
                  <a:pt x="3978317" y="3310175"/>
                  <a:pt x="3964393" y="3334369"/>
                  <a:pt x="3951952" y="3359251"/>
                </a:cubicBezTo>
                <a:cubicBezTo>
                  <a:pt x="3943046" y="3377063"/>
                  <a:pt x="3926343" y="3389798"/>
                  <a:pt x="3914630" y="3405904"/>
                </a:cubicBezTo>
                <a:cubicBezTo>
                  <a:pt x="3901438" y="3424042"/>
                  <a:pt x="3877307" y="3461888"/>
                  <a:pt x="3877307" y="3461888"/>
                </a:cubicBezTo>
                <a:cubicBezTo>
                  <a:pt x="3874197" y="3471219"/>
                  <a:pt x="3871851" y="3480840"/>
                  <a:pt x="3867977" y="3489880"/>
                </a:cubicBezTo>
                <a:cubicBezTo>
                  <a:pt x="3862498" y="3502665"/>
                  <a:pt x="3854200" y="3514179"/>
                  <a:pt x="3849316" y="3527202"/>
                </a:cubicBezTo>
                <a:cubicBezTo>
                  <a:pt x="3830821" y="3576521"/>
                  <a:pt x="3848366" y="3567847"/>
                  <a:pt x="3830654" y="3629839"/>
                </a:cubicBezTo>
                <a:cubicBezTo>
                  <a:pt x="3824147" y="3652614"/>
                  <a:pt x="3811993" y="3673382"/>
                  <a:pt x="3802662" y="3695153"/>
                </a:cubicBezTo>
                <a:cubicBezTo>
                  <a:pt x="3799436" y="3714511"/>
                  <a:pt x="3792354" y="3766183"/>
                  <a:pt x="3784001" y="3788459"/>
                </a:cubicBezTo>
                <a:cubicBezTo>
                  <a:pt x="3759465" y="3853889"/>
                  <a:pt x="3773749" y="3799635"/>
                  <a:pt x="3746679" y="3853774"/>
                </a:cubicBezTo>
                <a:cubicBezTo>
                  <a:pt x="3742281" y="3862571"/>
                  <a:pt x="3743386" y="3874002"/>
                  <a:pt x="3737348" y="3881765"/>
                </a:cubicBezTo>
                <a:cubicBezTo>
                  <a:pt x="3727339" y="3894634"/>
                  <a:pt x="3675555" y="3953855"/>
                  <a:pt x="3644042" y="3956410"/>
                </a:cubicBezTo>
                <a:cubicBezTo>
                  <a:pt x="3541694" y="3964709"/>
                  <a:pt x="3438769" y="3962631"/>
                  <a:pt x="3336132" y="3965741"/>
                </a:cubicBezTo>
                <a:cubicBezTo>
                  <a:pt x="3326801" y="3971961"/>
                  <a:pt x="3318170" y="3979387"/>
                  <a:pt x="3308140" y="3984402"/>
                </a:cubicBezTo>
                <a:cubicBezTo>
                  <a:pt x="3299343" y="3988801"/>
                  <a:pt x="3287760" y="3987505"/>
                  <a:pt x="3280148" y="3993733"/>
                </a:cubicBezTo>
                <a:cubicBezTo>
                  <a:pt x="3252914" y="4016015"/>
                  <a:pt x="3230385" y="4043496"/>
                  <a:pt x="3205503" y="4068378"/>
                </a:cubicBezTo>
                <a:cubicBezTo>
                  <a:pt x="3137353" y="4136528"/>
                  <a:pt x="3000537" y="4219470"/>
                  <a:pt x="2916254" y="4273651"/>
                </a:cubicBezTo>
                <a:cubicBezTo>
                  <a:pt x="2905154" y="4280787"/>
                  <a:pt x="2899000" y="4293973"/>
                  <a:pt x="2888262" y="4301643"/>
                </a:cubicBezTo>
                <a:cubicBezTo>
                  <a:pt x="2864120" y="4318888"/>
                  <a:pt x="2848595" y="4320017"/>
                  <a:pt x="2822948" y="4329635"/>
                </a:cubicBezTo>
                <a:cubicBezTo>
                  <a:pt x="2797820" y="4339058"/>
                  <a:pt x="2774182" y="4350569"/>
                  <a:pt x="2748303" y="4357627"/>
                </a:cubicBezTo>
                <a:cubicBezTo>
                  <a:pt x="2723559" y="4364375"/>
                  <a:pt x="2698540" y="4370068"/>
                  <a:pt x="2673658" y="4376288"/>
                </a:cubicBezTo>
                <a:lnTo>
                  <a:pt x="2599014" y="4394949"/>
                </a:lnTo>
                <a:cubicBezTo>
                  <a:pt x="2585520" y="4398323"/>
                  <a:pt x="2574132" y="4407390"/>
                  <a:pt x="2561691" y="4413610"/>
                </a:cubicBezTo>
                <a:cubicBezTo>
                  <a:pt x="2557507" y="4417794"/>
                  <a:pt x="2512833" y="4467350"/>
                  <a:pt x="2496377" y="4469594"/>
                </a:cubicBezTo>
                <a:cubicBezTo>
                  <a:pt x="2437744" y="4477589"/>
                  <a:pt x="2378156" y="4475234"/>
                  <a:pt x="2319095" y="4478925"/>
                </a:cubicBezTo>
                <a:cubicBezTo>
                  <a:pt x="2278622" y="4481455"/>
                  <a:pt x="2238230" y="4485145"/>
                  <a:pt x="2197797" y="4488255"/>
                </a:cubicBezTo>
                <a:lnTo>
                  <a:pt x="2141814" y="4506916"/>
                </a:lnTo>
                <a:cubicBezTo>
                  <a:pt x="2115388" y="4515725"/>
                  <a:pt x="2108091" y="4515430"/>
                  <a:pt x="2085830" y="4534908"/>
                </a:cubicBezTo>
                <a:cubicBezTo>
                  <a:pt x="2019850" y="4592640"/>
                  <a:pt x="2065574" y="4572762"/>
                  <a:pt x="2011185" y="4590892"/>
                </a:cubicBezTo>
                <a:cubicBezTo>
                  <a:pt x="1967642" y="4587782"/>
                  <a:pt x="1924163" y="4583589"/>
                  <a:pt x="1880556" y="4581561"/>
                </a:cubicBezTo>
                <a:cubicBezTo>
                  <a:pt x="1790404" y="4577368"/>
                  <a:pt x="1700053" y="4577691"/>
                  <a:pt x="1609969" y="4572231"/>
                </a:cubicBezTo>
                <a:cubicBezTo>
                  <a:pt x="1597169" y="4571455"/>
                  <a:pt x="1584553" y="4567663"/>
                  <a:pt x="1572646" y="4562900"/>
                </a:cubicBezTo>
                <a:cubicBezTo>
                  <a:pt x="1493306" y="4531164"/>
                  <a:pt x="1522515" y="4531150"/>
                  <a:pt x="1442018" y="4469594"/>
                </a:cubicBezTo>
                <a:cubicBezTo>
                  <a:pt x="1415294" y="4449158"/>
                  <a:pt x="1386034" y="4432271"/>
                  <a:pt x="1358042" y="4413610"/>
                </a:cubicBezTo>
                <a:cubicBezTo>
                  <a:pt x="1336271" y="4382508"/>
                  <a:pt x="1315941" y="4350345"/>
                  <a:pt x="1292728" y="4320304"/>
                </a:cubicBezTo>
                <a:cubicBezTo>
                  <a:pt x="1263022" y="4281861"/>
                  <a:pt x="1226371" y="4248760"/>
                  <a:pt x="1199422" y="4208337"/>
                </a:cubicBezTo>
                <a:cubicBezTo>
                  <a:pt x="1180761" y="4180345"/>
                  <a:pt x="1154077" y="4156277"/>
                  <a:pt x="1143438" y="4124361"/>
                </a:cubicBezTo>
                <a:cubicBezTo>
                  <a:pt x="1140328" y="4115031"/>
                  <a:pt x="1140008" y="4104238"/>
                  <a:pt x="1134107" y="4096370"/>
                </a:cubicBezTo>
                <a:cubicBezTo>
                  <a:pt x="1120911" y="4078776"/>
                  <a:pt x="1087454" y="4049716"/>
                  <a:pt x="1087454" y="4049716"/>
                </a:cubicBezTo>
                <a:cubicBezTo>
                  <a:pt x="1084344" y="4034165"/>
                  <a:pt x="1081970" y="4018448"/>
                  <a:pt x="1078124" y="4003063"/>
                </a:cubicBezTo>
                <a:cubicBezTo>
                  <a:pt x="1056540" y="3916727"/>
                  <a:pt x="1082393" y="4054538"/>
                  <a:pt x="1059462" y="3928418"/>
                </a:cubicBezTo>
                <a:cubicBezTo>
                  <a:pt x="1055365" y="3905887"/>
                  <a:pt x="1052553" y="3867948"/>
                  <a:pt x="1040801" y="3844443"/>
                </a:cubicBezTo>
                <a:cubicBezTo>
                  <a:pt x="1035786" y="3834413"/>
                  <a:pt x="1030755" y="3823630"/>
                  <a:pt x="1022140" y="3816451"/>
                </a:cubicBezTo>
                <a:cubicBezTo>
                  <a:pt x="1011455" y="3807547"/>
                  <a:pt x="996894" y="3804691"/>
                  <a:pt x="984818" y="3797790"/>
                </a:cubicBezTo>
                <a:cubicBezTo>
                  <a:pt x="975081" y="3792226"/>
                  <a:pt x="967133" y="3783546"/>
                  <a:pt x="956826" y="3779129"/>
                </a:cubicBezTo>
                <a:cubicBezTo>
                  <a:pt x="945039" y="3774077"/>
                  <a:pt x="931833" y="3773321"/>
                  <a:pt x="919503" y="3769798"/>
                </a:cubicBezTo>
                <a:cubicBezTo>
                  <a:pt x="897574" y="3763532"/>
                  <a:pt x="877286" y="3753568"/>
                  <a:pt x="854189" y="3751137"/>
                </a:cubicBezTo>
                <a:cubicBezTo>
                  <a:pt x="807689" y="3746242"/>
                  <a:pt x="760883" y="3744916"/>
                  <a:pt x="714230" y="3741806"/>
                </a:cubicBezTo>
                <a:cubicBezTo>
                  <a:pt x="701789" y="3738696"/>
                  <a:pt x="689632" y="3734067"/>
                  <a:pt x="676907" y="3732476"/>
                </a:cubicBezTo>
                <a:cubicBezTo>
                  <a:pt x="639744" y="3727831"/>
                  <a:pt x="599252" y="3738157"/>
                  <a:pt x="564940" y="3723145"/>
                </a:cubicBezTo>
                <a:cubicBezTo>
                  <a:pt x="544392" y="3714155"/>
                  <a:pt x="540059" y="3685822"/>
                  <a:pt x="527618" y="3667161"/>
                </a:cubicBezTo>
                <a:cubicBezTo>
                  <a:pt x="506290" y="3635168"/>
                  <a:pt x="503891" y="3555753"/>
                  <a:pt x="490295" y="3527202"/>
                </a:cubicBezTo>
                <a:cubicBezTo>
                  <a:pt x="485671" y="3517491"/>
                  <a:pt x="424616" y="3413642"/>
                  <a:pt x="387658" y="3387243"/>
                </a:cubicBezTo>
                <a:cubicBezTo>
                  <a:pt x="376340" y="3379158"/>
                  <a:pt x="362412" y="3375483"/>
                  <a:pt x="350336" y="3368582"/>
                </a:cubicBezTo>
                <a:cubicBezTo>
                  <a:pt x="340599" y="3363018"/>
                  <a:pt x="331675" y="3356141"/>
                  <a:pt x="322344" y="3349921"/>
                </a:cubicBezTo>
                <a:cubicBezTo>
                  <a:pt x="319234" y="3340590"/>
                  <a:pt x="319969" y="3328884"/>
                  <a:pt x="313014" y="3321929"/>
                </a:cubicBezTo>
                <a:cubicBezTo>
                  <a:pt x="303179" y="3312093"/>
                  <a:pt x="287768" y="3310168"/>
                  <a:pt x="275691" y="3303267"/>
                </a:cubicBezTo>
                <a:cubicBezTo>
                  <a:pt x="265955" y="3297703"/>
                  <a:pt x="257030" y="3290826"/>
                  <a:pt x="247699" y="3284606"/>
                </a:cubicBezTo>
                <a:cubicBezTo>
                  <a:pt x="244589" y="3275275"/>
                  <a:pt x="244665" y="3264170"/>
                  <a:pt x="238369" y="3256614"/>
                </a:cubicBezTo>
                <a:cubicBezTo>
                  <a:pt x="229737" y="3246256"/>
                  <a:pt x="146728" y="3192410"/>
                  <a:pt x="145062" y="3191300"/>
                </a:cubicBezTo>
                <a:lnTo>
                  <a:pt x="117071" y="3172639"/>
                </a:lnTo>
                <a:cubicBezTo>
                  <a:pt x="79903" y="3116889"/>
                  <a:pt x="120493" y="3165361"/>
                  <a:pt x="70418" y="3135316"/>
                </a:cubicBezTo>
                <a:cubicBezTo>
                  <a:pt x="62875" y="3130790"/>
                  <a:pt x="58625" y="3122150"/>
                  <a:pt x="51756" y="3116655"/>
                </a:cubicBezTo>
                <a:cubicBezTo>
                  <a:pt x="-7097" y="3069573"/>
                  <a:pt x="50163" y="3124391"/>
                  <a:pt x="5103" y="3079333"/>
                </a:cubicBezTo>
                <a:cubicBezTo>
                  <a:pt x="9598" y="2957983"/>
                  <a:pt x="-22261" y="2878654"/>
                  <a:pt x="33095" y="2790084"/>
                </a:cubicBezTo>
                <a:cubicBezTo>
                  <a:pt x="41337" y="2776897"/>
                  <a:pt x="48646" y="2762092"/>
                  <a:pt x="61087" y="2752761"/>
                </a:cubicBezTo>
                <a:cubicBezTo>
                  <a:pt x="74486" y="2742712"/>
                  <a:pt x="92189" y="2740320"/>
                  <a:pt x="107740" y="2734100"/>
                </a:cubicBezTo>
                <a:cubicBezTo>
                  <a:pt x="110850" y="2724769"/>
                  <a:pt x="112191" y="2714648"/>
                  <a:pt x="117071" y="2706108"/>
                </a:cubicBezTo>
                <a:cubicBezTo>
                  <a:pt x="154501" y="2640605"/>
                  <a:pt x="137129" y="2697948"/>
                  <a:pt x="163724" y="2631463"/>
                </a:cubicBezTo>
                <a:cubicBezTo>
                  <a:pt x="189214" y="2567739"/>
                  <a:pt x="171870" y="2589217"/>
                  <a:pt x="201046" y="2538157"/>
                </a:cubicBezTo>
                <a:cubicBezTo>
                  <a:pt x="207700" y="2526512"/>
                  <a:pt x="234518" y="2485940"/>
                  <a:pt x="247699" y="2482174"/>
                </a:cubicBezTo>
                <a:cubicBezTo>
                  <a:pt x="280731" y="2472737"/>
                  <a:pt x="316193" y="2476637"/>
                  <a:pt x="350336" y="2472843"/>
                </a:cubicBezTo>
                <a:cubicBezTo>
                  <a:pt x="372194" y="2470414"/>
                  <a:pt x="393957" y="2467127"/>
                  <a:pt x="415650" y="2463512"/>
                </a:cubicBezTo>
                <a:cubicBezTo>
                  <a:pt x="431293" y="2460905"/>
                  <a:pt x="446531" y="2455842"/>
                  <a:pt x="462303" y="2454182"/>
                </a:cubicBezTo>
                <a:cubicBezTo>
                  <a:pt x="505717" y="2449612"/>
                  <a:pt x="549389" y="2447961"/>
                  <a:pt x="592932" y="2444851"/>
                </a:cubicBezTo>
                <a:cubicBezTo>
                  <a:pt x="657908" y="2423194"/>
                  <a:pt x="588355" y="2451014"/>
                  <a:pt x="639585" y="2416859"/>
                </a:cubicBezTo>
                <a:cubicBezTo>
                  <a:pt x="725079" y="2359862"/>
                  <a:pt x="622007" y="2453098"/>
                  <a:pt x="723560" y="2351545"/>
                </a:cubicBezTo>
                <a:cubicBezTo>
                  <a:pt x="729781" y="2332884"/>
                  <a:pt x="734233" y="2313536"/>
                  <a:pt x="742222" y="2295561"/>
                </a:cubicBezTo>
                <a:cubicBezTo>
                  <a:pt x="746776" y="2285314"/>
                  <a:pt x="760452" y="2278775"/>
                  <a:pt x="760883" y="2267570"/>
                </a:cubicBezTo>
                <a:cubicBezTo>
                  <a:pt x="763635" y="2196020"/>
                  <a:pt x="755524" y="2124457"/>
                  <a:pt x="751552" y="2052965"/>
                </a:cubicBezTo>
                <a:cubicBezTo>
                  <a:pt x="750327" y="2030914"/>
                  <a:pt x="752898" y="1943689"/>
                  <a:pt x="732891" y="1903676"/>
                </a:cubicBezTo>
                <a:cubicBezTo>
                  <a:pt x="727876" y="1893646"/>
                  <a:pt x="720748" y="1884809"/>
                  <a:pt x="714230" y="1875684"/>
                </a:cubicBezTo>
                <a:cubicBezTo>
                  <a:pt x="705191" y="1863029"/>
                  <a:pt x="697234" y="1849357"/>
                  <a:pt x="686238" y="1838361"/>
                </a:cubicBezTo>
                <a:cubicBezTo>
                  <a:pt x="673051" y="1825174"/>
                  <a:pt x="635559" y="1808357"/>
                  <a:pt x="620924" y="1801039"/>
                </a:cubicBezTo>
                <a:cubicBezTo>
                  <a:pt x="564940" y="1804149"/>
                  <a:pt x="507954" y="1799374"/>
                  <a:pt x="452973" y="1810370"/>
                </a:cubicBezTo>
                <a:cubicBezTo>
                  <a:pt x="441977" y="1812569"/>
                  <a:pt x="436378" y="1849383"/>
                  <a:pt x="434311" y="1838361"/>
                </a:cubicBezTo>
                <a:cubicBezTo>
                  <a:pt x="423406" y="1780199"/>
                  <a:pt x="430338" y="1720012"/>
                  <a:pt x="424981" y="1661080"/>
                </a:cubicBezTo>
                <a:cubicBezTo>
                  <a:pt x="424091" y="1651285"/>
                  <a:pt x="418035" y="1642630"/>
                  <a:pt x="415650" y="1633088"/>
                </a:cubicBezTo>
                <a:cubicBezTo>
                  <a:pt x="411804" y="1617703"/>
                  <a:pt x="410166" y="1601820"/>
                  <a:pt x="406320" y="1586435"/>
                </a:cubicBezTo>
                <a:cubicBezTo>
                  <a:pt x="383347" y="1494542"/>
                  <a:pt x="413339" y="1656537"/>
                  <a:pt x="387658" y="1502459"/>
                </a:cubicBezTo>
                <a:cubicBezTo>
                  <a:pt x="390768" y="1362500"/>
                  <a:pt x="385599" y="1222111"/>
                  <a:pt x="396989" y="1082582"/>
                </a:cubicBezTo>
                <a:cubicBezTo>
                  <a:pt x="398254" y="1067082"/>
                  <a:pt x="414860" y="1057066"/>
                  <a:pt x="424981" y="1045259"/>
                </a:cubicBezTo>
                <a:cubicBezTo>
                  <a:pt x="465862" y="997564"/>
                  <a:pt x="455468" y="1023236"/>
                  <a:pt x="527618" y="979945"/>
                </a:cubicBezTo>
                <a:cubicBezTo>
                  <a:pt x="543169" y="970614"/>
                  <a:pt x="558892" y="961565"/>
                  <a:pt x="574271" y="951953"/>
                </a:cubicBezTo>
                <a:cubicBezTo>
                  <a:pt x="583780" y="946010"/>
                  <a:pt x="594333" y="941221"/>
                  <a:pt x="602262" y="933292"/>
                </a:cubicBezTo>
                <a:cubicBezTo>
                  <a:pt x="717318" y="818236"/>
                  <a:pt x="576109" y="942033"/>
                  <a:pt x="695569" y="802663"/>
                </a:cubicBezTo>
                <a:cubicBezTo>
                  <a:pt x="714230" y="780892"/>
                  <a:pt x="740607" y="766956"/>
                  <a:pt x="760883" y="746680"/>
                </a:cubicBezTo>
                <a:cubicBezTo>
                  <a:pt x="774965" y="732598"/>
                  <a:pt x="783218" y="713141"/>
                  <a:pt x="798205" y="700027"/>
                </a:cubicBezTo>
                <a:cubicBezTo>
                  <a:pt x="808673" y="690867"/>
                  <a:pt x="822743" y="686844"/>
                  <a:pt x="835528" y="681365"/>
                </a:cubicBezTo>
                <a:cubicBezTo>
                  <a:pt x="866317" y="668170"/>
                  <a:pt x="896891" y="654130"/>
                  <a:pt x="928834" y="644043"/>
                </a:cubicBezTo>
                <a:cubicBezTo>
                  <a:pt x="977225" y="628762"/>
                  <a:pt x="1028181" y="623186"/>
                  <a:pt x="1078124" y="616051"/>
                </a:cubicBezTo>
                <a:cubicBezTo>
                  <a:pt x="1141929" y="590529"/>
                  <a:pt x="1148871" y="578391"/>
                  <a:pt x="1236744" y="616051"/>
                </a:cubicBezTo>
                <a:cubicBezTo>
                  <a:pt x="1249529" y="621530"/>
                  <a:pt x="1249185" y="640933"/>
                  <a:pt x="1255405" y="653374"/>
                </a:cubicBezTo>
                <a:cubicBezTo>
                  <a:pt x="1363031" y="648482"/>
                  <a:pt x="1429384" y="664172"/>
                  <a:pt x="1516662" y="625382"/>
                </a:cubicBezTo>
                <a:cubicBezTo>
                  <a:pt x="1546323" y="612200"/>
                  <a:pt x="1541158" y="606524"/>
                  <a:pt x="1563316" y="588059"/>
                </a:cubicBezTo>
                <a:cubicBezTo>
                  <a:pt x="1575262" y="578103"/>
                  <a:pt x="1589642" y="571063"/>
                  <a:pt x="1600638" y="560067"/>
                </a:cubicBezTo>
                <a:cubicBezTo>
                  <a:pt x="1608567" y="552138"/>
                  <a:pt x="1612001" y="540590"/>
                  <a:pt x="1619299" y="532076"/>
                </a:cubicBezTo>
                <a:cubicBezTo>
                  <a:pt x="1630749" y="518718"/>
                  <a:pt x="1643263" y="506203"/>
                  <a:pt x="1656622" y="494753"/>
                </a:cubicBezTo>
                <a:cubicBezTo>
                  <a:pt x="1685847" y="469703"/>
                  <a:pt x="1684526" y="477984"/>
                  <a:pt x="1721936" y="466761"/>
                </a:cubicBezTo>
                <a:cubicBezTo>
                  <a:pt x="1740777" y="461109"/>
                  <a:pt x="1759259" y="454320"/>
                  <a:pt x="1777920" y="448100"/>
                </a:cubicBezTo>
                <a:cubicBezTo>
                  <a:pt x="1788558" y="444554"/>
                  <a:pt x="1795881" y="434454"/>
                  <a:pt x="1805911" y="429439"/>
                </a:cubicBezTo>
                <a:cubicBezTo>
                  <a:pt x="1814708" y="425040"/>
                  <a:pt x="1824572" y="423218"/>
                  <a:pt x="1833903" y="420108"/>
                </a:cubicBezTo>
                <a:cubicBezTo>
                  <a:pt x="1840124" y="413888"/>
                  <a:pt x="1847069" y="408316"/>
                  <a:pt x="1852565" y="401447"/>
                </a:cubicBezTo>
                <a:cubicBezTo>
                  <a:pt x="1877821" y="369877"/>
                  <a:pt x="1865071" y="367201"/>
                  <a:pt x="1908548" y="345463"/>
                </a:cubicBezTo>
                <a:cubicBezTo>
                  <a:pt x="1926142" y="336666"/>
                  <a:pt x="1964532" y="326802"/>
                  <a:pt x="1964532" y="326802"/>
                </a:cubicBezTo>
                <a:cubicBezTo>
                  <a:pt x="1976973" y="317471"/>
                  <a:pt x="1988352" y="306525"/>
                  <a:pt x="2001854" y="298810"/>
                </a:cubicBezTo>
                <a:cubicBezTo>
                  <a:pt x="2010393" y="293930"/>
                  <a:pt x="2021049" y="293878"/>
                  <a:pt x="2029846" y="289480"/>
                </a:cubicBezTo>
                <a:cubicBezTo>
                  <a:pt x="2039876" y="284465"/>
                  <a:pt x="2048507" y="277039"/>
                  <a:pt x="2057838" y="270818"/>
                </a:cubicBezTo>
                <a:cubicBezTo>
                  <a:pt x="2060948" y="261488"/>
                  <a:pt x="2061268" y="250695"/>
                  <a:pt x="2067169" y="242827"/>
                </a:cubicBezTo>
                <a:cubicBezTo>
                  <a:pt x="2080365" y="225233"/>
                  <a:pt x="2092129" y="199790"/>
                  <a:pt x="2113822" y="196174"/>
                </a:cubicBezTo>
                <a:cubicBezTo>
                  <a:pt x="2135326" y="192590"/>
                  <a:pt x="2174826" y="188997"/>
                  <a:pt x="2197797" y="177512"/>
                </a:cubicBezTo>
                <a:cubicBezTo>
                  <a:pt x="2207827" y="172497"/>
                  <a:pt x="2215377" y="163016"/>
                  <a:pt x="2225789" y="158851"/>
                </a:cubicBezTo>
                <a:cubicBezTo>
                  <a:pt x="2246812" y="150442"/>
                  <a:pt x="2269415" y="146696"/>
                  <a:pt x="2291103" y="140190"/>
                </a:cubicBezTo>
                <a:cubicBezTo>
                  <a:pt x="2300524" y="137364"/>
                  <a:pt x="2309638" y="133561"/>
                  <a:pt x="2319095" y="130859"/>
                </a:cubicBezTo>
                <a:cubicBezTo>
                  <a:pt x="2401099" y="107430"/>
                  <a:pt x="2317303" y="134568"/>
                  <a:pt x="2384409" y="112198"/>
                </a:cubicBezTo>
                <a:cubicBezTo>
                  <a:pt x="2416267" y="80342"/>
                  <a:pt x="2357973" y="45329"/>
                  <a:pt x="2365748" y="28223"/>
                </a:cubicBezTo>
                <a:close/>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TextBox 33"/>
          <p:cNvSpPr txBox="1"/>
          <p:nvPr/>
        </p:nvSpPr>
        <p:spPr>
          <a:xfrm>
            <a:off x="5076056" y="1910010"/>
            <a:ext cx="3627660" cy="2862322"/>
          </a:xfrm>
          <a:prstGeom prst="rect">
            <a:avLst/>
          </a:prstGeom>
          <a:noFill/>
        </p:spPr>
        <p:txBody>
          <a:bodyPr wrap="none" rtlCol="0">
            <a:spAutoFit/>
          </a:bodyPr>
          <a:lstStyle/>
          <a:p>
            <a:pPr marL="285750" indent="-285750">
              <a:buFont typeface="Arial" pitchFamily="34" charset="0"/>
              <a:buChar char="•"/>
            </a:pPr>
            <a:r>
              <a:rPr lang="fi-FI" dirty="0" smtClean="0"/>
              <a:t>CUSTOMER-DRIVEN</a:t>
            </a:r>
          </a:p>
          <a:p>
            <a:pPr marL="285750" indent="-285750">
              <a:buFont typeface="Arial" pitchFamily="34" charset="0"/>
              <a:buChar char="•"/>
            </a:pPr>
            <a:r>
              <a:rPr lang="fi-FI" dirty="0" smtClean="0"/>
              <a:t>BRAND-DRIVEN</a:t>
            </a:r>
          </a:p>
          <a:p>
            <a:pPr marL="285750" indent="-285750">
              <a:buFont typeface="Arial" pitchFamily="34" charset="0"/>
              <a:buChar char="•"/>
            </a:pPr>
            <a:r>
              <a:rPr lang="fi-FI" dirty="0" smtClean="0"/>
              <a:t>LOYALTY-DRIVEN</a:t>
            </a:r>
          </a:p>
          <a:p>
            <a:pPr marL="285750" indent="-285750">
              <a:buFont typeface="Arial" pitchFamily="34" charset="0"/>
              <a:buChar char="•"/>
            </a:pPr>
            <a:r>
              <a:rPr lang="fi-FI" dirty="0" smtClean="0"/>
              <a:t>INNOVATION-DRIVEN</a:t>
            </a:r>
          </a:p>
          <a:p>
            <a:pPr marL="285750" indent="-285750">
              <a:buFont typeface="Arial" pitchFamily="34" charset="0"/>
              <a:buChar char="•"/>
            </a:pPr>
            <a:r>
              <a:rPr lang="fi-FI" dirty="0" smtClean="0"/>
              <a:t>EXPECTATIONS-DRIVEN</a:t>
            </a:r>
          </a:p>
          <a:p>
            <a:pPr marL="285750" indent="-285750">
              <a:buFont typeface="Arial" pitchFamily="34" charset="0"/>
              <a:buChar char="•"/>
            </a:pPr>
            <a:r>
              <a:rPr lang="fi-FI" dirty="0" smtClean="0"/>
              <a:t>DEEPLY SENSITIVE AND ALERT</a:t>
            </a:r>
          </a:p>
          <a:p>
            <a:pPr marL="285750" indent="-285750">
              <a:buFont typeface="Arial" pitchFamily="34" charset="0"/>
              <a:buChar char="•"/>
            </a:pPr>
            <a:r>
              <a:rPr lang="fi-FI" dirty="0" smtClean="0"/>
              <a:t>THOROUGHLY ENTREPRENEURIAL</a:t>
            </a:r>
          </a:p>
          <a:p>
            <a:pPr marL="285750" indent="-285750">
              <a:buFont typeface="Arial" pitchFamily="34" charset="0"/>
              <a:buChar char="•"/>
            </a:pPr>
            <a:r>
              <a:rPr lang="fi-FI" dirty="0" smtClean="0"/>
              <a:t>SUSTAINABLY DISRUPTIVE</a:t>
            </a:r>
          </a:p>
          <a:p>
            <a:pPr marL="285750" indent="-285750">
              <a:buFont typeface="Arial" pitchFamily="34" charset="0"/>
              <a:buChar char="•"/>
            </a:pPr>
            <a:r>
              <a:rPr lang="fi-FI" dirty="0" smtClean="0"/>
              <a:t>OPEN</a:t>
            </a:r>
          </a:p>
          <a:p>
            <a:pPr marL="285750" indent="-285750">
              <a:buFont typeface="Arial" pitchFamily="34" charset="0"/>
              <a:buChar char="•"/>
            </a:pPr>
            <a:r>
              <a:rPr lang="fi-FI" dirty="0" smtClean="0"/>
              <a:t>...</a:t>
            </a:r>
            <a:endParaRPr lang="fi-FI" dirty="0"/>
          </a:p>
        </p:txBody>
      </p:sp>
      <p:sp>
        <p:nvSpPr>
          <p:cNvPr id="35" name="TextBox 34"/>
          <p:cNvSpPr txBox="1"/>
          <p:nvPr/>
        </p:nvSpPr>
        <p:spPr>
          <a:xfrm>
            <a:off x="2469600" y="6237312"/>
            <a:ext cx="6782920" cy="646331"/>
          </a:xfrm>
          <a:prstGeom prst="rect">
            <a:avLst/>
          </a:prstGeom>
          <a:noFill/>
        </p:spPr>
        <p:txBody>
          <a:bodyPr wrap="square" rtlCol="0">
            <a:spAutoFit/>
          </a:bodyPr>
          <a:lstStyle/>
          <a:p>
            <a:r>
              <a:rPr lang="fi-FI" dirty="0" smtClean="0"/>
              <a:t>READING: Prahalad &amp; Krishnan (2008) </a:t>
            </a:r>
            <a:r>
              <a:rPr lang="fi-FI" i="1" dirty="0" smtClean="0"/>
              <a:t>The New Age of Innovation – Driving Co-created Value Through Global Networks</a:t>
            </a:r>
            <a:endParaRPr lang="fi-FI" dirty="0"/>
          </a:p>
        </p:txBody>
      </p:sp>
      <p:cxnSp>
        <p:nvCxnSpPr>
          <p:cNvPr id="37" name="Straight Connector 36"/>
          <p:cNvCxnSpPr>
            <a:stCxn id="31" idx="7"/>
            <a:endCxn id="30" idx="3"/>
          </p:cNvCxnSpPr>
          <p:nvPr/>
        </p:nvCxnSpPr>
        <p:spPr>
          <a:xfrm flipV="1">
            <a:off x="1257023" y="2133426"/>
            <a:ext cx="1295349" cy="559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0" idx="6"/>
            <a:endCxn id="24" idx="1"/>
          </p:cNvCxnSpPr>
          <p:nvPr/>
        </p:nvCxnSpPr>
        <p:spPr>
          <a:xfrm>
            <a:off x="2975657" y="1975283"/>
            <a:ext cx="804871" cy="901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4" idx="4"/>
            <a:endCxn id="25" idx="0"/>
          </p:cNvCxnSpPr>
          <p:nvPr/>
        </p:nvCxnSpPr>
        <p:spPr>
          <a:xfrm>
            <a:off x="3955859" y="3258778"/>
            <a:ext cx="0" cy="16250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5" idx="4"/>
            <a:endCxn id="26" idx="0"/>
          </p:cNvCxnSpPr>
          <p:nvPr/>
        </p:nvCxnSpPr>
        <p:spPr>
          <a:xfrm>
            <a:off x="3955859" y="3868576"/>
            <a:ext cx="72008" cy="211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6" idx="4"/>
            <a:endCxn id="27" idx="7"/>
          </p:cNvCxnSpPr>
          <p:nvPr/>
        </p:nvCxnSpPr>
        <p:spPr>
          <a:xfrm flipH="1">
            <a:off x="3707288" y="4527752"/>
            <a:ext cx="320579" cy="22231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7" idx="3"/>
            <a:endCxn id="28" idx="7"/>
          </p:cNvCxnSpPr>
          <p:nvPr/>
        </p:nvCxnSpPr>
        <p:spPr>
          <a:xfrm flipH="1">
            <a:off x="3159433" y="5066351"/>
            <a:ext cx="197194" cy="131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8" idx="3"/>
          </p:cNvCxnSpPr>
          <p:nvPr/>
        </p:nvCxnSpPr>
        <p:spPr>
          <a:xfrm flipH="1">
            <a:off x="2622516" y="5513647"/>
            <a:ext cx="186256" cy="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29" idx="2"/>
          </p:cNvCxnSpPr>
          <p:nvPr/>
        </p:nvCxnSpPr>
        <p:spPr>
          <a:xfrm flipH="1" flipV="1">
            <a:off x="963656" y="4478145"/>
            <a:ext cx="1132924" cy="1101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1" idx="4"/>
            <a:endCxn id="32" idx="7"/>
          </p:cNvCxnSpPr>
          <p:nvPr/>
        </p:nvCxnSpPr>
        <p:spPr>
          <a:xfrm flipH="1">
            <a:off x="891032" y="3075112"/>
            <a:ext cx="190661" cy="1118514"/>
          </a:xfrm>
          <a:prstGeom prst="line">
            <a:avLst/>
          </a:prstGeom>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770939" y="4944395"/>
            <a:ext cx="3891322" cy="984885"/>
          </a:xfrm>
          <a:prstGeom prst="rect">
            <a:avLst/>
          </a:prstGeom>
          <a:solidFill>
            <a:srgbClr val="FFFF00"/>
          </a:solidFill>
        </p:spPr>
        <p:txBody>
          <a:bodyPr wrap="none" rtlCol="0">
            <a:spAutoFit/>
          </a:bodyPr>
          <a:lstStyle/>
          <a:p>
            <a:pPr algn="ctr"/>
            <a:r>
              <a:rPr lang="fi-FI" sz="4000" dirty="0" smtClean="0"/>
              <a:t>BUT</a:t>
            </a:r>
          </a:p>
          <a:p>
            <a:pPr algn="ctr"/>
            <a:r>
              <a:rPr lang="fi-FI" dirty="0" smtClean="0"/>
              <a:t>Can everything really be outsourced???</a:t>
            </a:r>
            <a:endParaRPr lang="fi-FI" dirty="0"/>
          </a:p>
        </p:txBody>
      </p:sp>
      <p:sp>
        <p:nvSpPr>
          <p:cNvPr id="46" name="TextBox 45"/>
          <p:cNvSpPr txBox="1"/>
          <p:nvPr/>
        </p:nvSpPr>
        <p:spPr>
          <a:xfrm>
            <a:off x="403812" y="1473136"/>
            <a:ext cx="2021707" cy="646331"/>
          </a:xfrm>
          <a:prstGeom prst="rect">
            <a:avLst/>
          </a:prstGeom>
          <a:noFill/>
        </p:spPr>
        <p:txBody>
          <a:bodyPr wrap="none" rtlCol="0">
            <a:spAutoFit/>
          </a:bodyPr>
          <a:lstStyle/>
          <a:p>
            <a:r>
              <a:rPr lang="fi-FI" sz="3600" dirty="0" smtClean="0">
                <a:latin typeface="Britannic Bold" pitchFamily="34" charset="0"/>
              </a:rPr>
              <a:t>E culture</a:t>
            </a:r>
            <a:endParaRPr lang="fi-FI" sz="3600" dirty="0">
              <a:latin typeface="Britannic Bold" pitchFamily="34" charset="0"/>
            </a:endParaRPr>
          </a:p>
        </p:txBody>
      </p:sp>
    </p:spTree>
    <p:extLst>
      <p:ext uri="{BB962C8B-B14F-4D97-AF65-F5344CB8AC3E}">
        <p14:creationId xmlns:p14="http://schemas.microsoft.com/office/powerpoint/2010/main" val="9682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4" grpId="0" animBg="1"/>
      <p:bldP spid="4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4908" y="1714488"/>
            <a:ext cx="2186432" cy="2308324"/>
          </a:xfrm>
          <a:prstGeom prst="rect">
            <a:avLst/>
          </a:prstGeom>
          <a:solidFill>
            <a:srgbClr val="FFFF00"/>
          </a:solidFill>
          <a:scene3d>
            <a:camera prst="orthographicFront"/>
            <a:lightRig rig="threePt" dir="t"/>
          </a:scene3d>
          <a:sp3d>
            <a:bevelT w="114300" prst="artDeco"/>
          </a:sp3d>
        </p:spPr>
        <p:txBody>
          <a:bodyPr wrap="none" rtlCol="0">
            <a:spAutoFit/>
          </a:bodyPr>
          <a:lstStyle/>
          <a:p>
            <a:pPr algn="ctr"/>
            <a:r>
              <a:rPr lang="fi-FI" b="1" dirty="0" smtClean="0"/>
              <a:t>TRENDS</a:t>
            </a:r>
          </a:p>
          <a:p>
            <a:pPr algn="ctr"/>
            <a:r>
              <a:rPr lang="fi-FI" b="1" dirty="0" smtClean="0"/>
              <a:t>AND</a:t>
            </a:r>
          </a:p>
          <a:p>
            <a:pPr algn="ctr"/>
            <a:r>
              <a:rPr lang="fi-FI" b="1" dirty="0" smtClean="0"/>
              <a:t>DEVELOPMENTS</a:t>
            </a:r>
          </a:p>
          <a:p>
            <a:pPr algn="ctr"/>
            <a:r>
              <a:rPr lang="fi-FI" b="1" dirty="0" smtClean="0"/>
              <a:t>IN</a:t>
            </a:r>
          </a:p>
          <a:p>
            <a:pPr algn="ctr"/>
            <a:r>
              <a:rPr lang="fi-FI" b="1" dirty="0" smtClean="0"/>
              <a:t>ENTREPRENEURSHIP,</a:t>
            </a:r>
          </a:p>
          <a:p>
            <a:pPr algn="ctr"/>
            <a:r>
              <a:rPr lang="fi-FI" b="1" dirty="0" smtClean="0"/>
              <a:t>INNOVATION</a:t>
            </a:r>
          </a:p>
          <a:p>
            <a:pPr algn="ctr"/>
            <a:r>
              <a:rPr lang="fi-FI" b="1" dirty="0" smtClean="0"/>
              <a:t>AND</a:t>
            </a:r>
          </a:p>
          <a:p>
            <a:pPr algn="ctr"/>
            <a:r>
              <a:rPr lang="fi-FI" b="1" dirty="0" smtClean="0"/>
              <a:t>GROWTH</a:t>
            </a:r>
            <a:endParaRPr lang="fi-FI" b="1" dirty="0"/>
          </a:p>
        </p:txBody>
      </p:sp>
      <p:sp>
        <p:nvSpPr>
          <p:cNvPr id="8" name="TextBox 7"/>
          <p:cNvSpPr txBox="1"/>
          <p:nvPr/>
        </p:nvSpPr>
        <p:spPr>
          <a:xfrm>
            <a:off x="857224" y="1500174"/>
            <a:ext cx="1250663" cy="369332"/>
          </a:xfrm>
          <a:prstGeom prst="rect">
            <a:avLst/>
          </a:prstGeom>
          <a:solidFill>
            <a:schemeClr val="accent3">
              <a:lumMod val="60000"/>
              <a:lumOff val="40000"/>
            </a:schemeClr>
          </a:solidFill>
        </p:spPr>
        <p:txBody>
          <a:bodyPr wrap="none" rtlCol="0">
            <a:spAutoFit/>
          </a:bodyPr>
          <a:lstStyle/>
          <a:p>
            <a:r>
              <a:rPr lang="fi-FI" b="1" dirty="0" smtClean="0"/>
              <a:t>THE INSIDE</a:t>
            </a:r>
            <a:endParaRPr lang="fi-FI" b="1" dirty="0"/>
          </a:p>
        </p:txBody>
      </p:sp>
      <p:sp>
        <p:nvSpPr>
          <p:cNvPr id="9" name="TextBox 8"/>
          <p:cNvSpPr txBox="1"/>
          <p:nvPr/>
        </p:nvSpPr>
        <p:spPr>
          <a:xfrm>
            <a:off x="6806643" y="1449374"/>
            <a:ext cx="1456296" cy="369332"/>
          </a:xfrm>
          <a:prstGeom prst="rect">
            <a:avLst/>
          </a:prstGeom>
          <a:solidFill>
            <a:schemeClr val="accent3">
              <a:lumMod val="60000"/>
              <a:lumOff val="40000"/>
            </a:schemeClr>
          </a:solidFill>
        </p:spPr>
        <p:txBody>
          <a:bodyPr wrap="none" rtlCol="0">
            <a:spAutoFit/>
          </a:bodyPr>
          <a:lstStyle/>
          <a:p>
            <a:r>
              <a:rPr lang="fi-FI" b="1" dirty="0" smtClean="0"/>
              <a:t>THE OUTSIDE</a:t>
            </a:r>
            <a:endParaRPr lang="fi-FI" b="1" dirty="0"/>
          </a:p>
        </p:txBody>
      </p:sp>
      <p:sp>
        <p:nvSpPr>
          <p:cNvPr id="10" name="TextBox 9"/>
          <p:cNvSpPr txBox="1"/>
          <p:nvPr/>
        </p:nvSpPr>
        <p:spPr>
          <a:xfrm>
            <a:off x="142844" y="2143116"/>
            <a:ext cx="3462743" cy="3693319"/>
          </a:xfrm>
          <a:prstGeom prst="rect">
            <a:avLst/>
          </a:prstGeom>
          <a:noFill/>
        </p:spPr>
        <p:txBody>
          <a:bodyPr wrap="none" rtlCol="0">
            <a:spAutoFit/>
          </a:bodyPr>
          <a:lstStyle/>
          <a:p>
            <a:pPr>
              <a:buFont typeface="Arial" pitchFamily="34" charset="0"/>
              <a:buChar char="•"/>
            </a:pPr>
            <a:r>
              <a:rPr lang="fi-FI" dirty="0" smtClean="0"/>
              <a:t> LOW HIERARCHIES</a:t>
            </a:r>
          </a:p>
          <a:p>
            <a:pPr>
              <a:buFont typeface="Arial" pitchFamily="34" charset="0"/>
              <a:buChar char="•"/>
            </a:pPr>
            <a:r>
              <a:rPr lang="fi-FI" dirty="0" smtClean="0"/>
              <a:t> ENTREPRENEURIAL CULTURE</a:t>
            </a:r>
          </a:p>
          <a:p>
            <a:pPr>
              <a:buFont typeface="Arial" pitchFamily="34" charset="0"/>
              <a:buChar char="•"/>
            </a:pPr>
            <a:r>
              <a:rPr lang="fi-FI" dirty="0" smtClean="0"/>
              <a:t> INTENSIVE EMPOWERMENT</a:t>
            </a:r>
          </a:p>
          <a:p>
            <a:pPr>
              <a:buFont typeface="Arial" pitchFamily="34" charset="0"/>
              <a:buChar char="•"/>
            </a:pPr>
            <a:r>
              <a:rPr lang="fi-FI" dirty="0" smtClean="0"/>
              <a:t> DYNAMIC OWNERSHIP</a:t>
            </a:r>
          </a:p>
          <a:p>
            <a:pPr>
              <a:buFont typeface="Arial" pitchFamily="34" charset="0"/>
              <a:buChar char="•"/>
            </a:pPr>
            <a:r>
              <a:rPr lang="fi-FI" dirty="0" smtClean="0"/>
              <a:t> CONTEXT INCENTIVES</a:t>
            </a:r>
          </a:p>
          <a:p>
            <a:pPr>
              <a:buFont typeface="Arial" pitchFamily="34" charset="0"/>
              <a:buChar char="•"/>
            </a:pPr>
            <a:r>
              <a:rPr lang="fi-FI" dirty="0" smtClean="0"/>
              <a:t> CONTINUOUS OPEN INNOVATION</a:t>
            </a:r>
          </a:p>
          <a:p>
            <a:pPr>
              <a:buFont typeface="Arial" pitchFamily="34" charset="0"/>
              <a:buChar char="•"/>
            </a:pPr>
            <a:r>
              <a:rPr lang="fi-FI" dirty="0" smtClean="0"/>
              <a:t> OPEN BUSINESS MODELLING</a:t>
            </a:r>
          </a:p>
          <a:p>
            <a:pPr>
              <a:buFont typeface="Arial" pitchFamily="34" charset="0"/>
              <a:buChar char="•"/>
            </a:pPr>
            <a:r>
              <a:rPr lang="fi-FI" dirty="0" smtClean="0"/>
              <a:t> OBLIQUE OBJECTIVES</a:t>
            </a:r>
          </a:p>
          <a:p>
            <a:pPr>
              <a:buFont typeface="Arial" pitchFamily="34" charset="0"/>
              <a:buChar char="•"/>
            </a:pPr>
            <a:r>
              <a:rPr lang="fi-FI" dirty="0" smtClean="0"/>
              <a:t> ANTI-SILO ATTITUDE</a:t>
            </a:r>
          </a:p>
          <a:p>
            <a:pPr>
              <a:buFont typeface="Arial" pitchFamily="34" charset="0"/>
              <a:buChar char="•"/>
            </a:pPr>
            <a:r>
              <a:rPr lang="fi-FI" dirty="0" smtClean="0"/>
              <a:t> AGILITY</a:t>
            </a:r>
          </a:p>
          <a:p>
            <a:pPr>
              <a:buFont typeface="Arial" pitchFamily="34" charset="0"/>
              <a:buChar char="•"/>
            </a:pPr>
            <a:r>
              <a:rPr lang="fi-FI" dirty="0" smtClean="0"/>
              <a:t> ANTI-CONTROL (!?)</a:t>
            </a:r>
          </a:p>
          <a:p>
            <a:pPr>
              <a:buFont typeface="Arial" pitchFamily="34" charset="0"/>
              <a:buChar char="•"/>
            </a:pPr>
            <a:r>
              <a:rPr lang="fi-FI" dirty="0" smtClean="0"/>
              <a:t> CULTURES (</a:t>
            </a:r>
            <a:r>
              <a:rPr lang="fi-FI" dirty="0" err="1" smtClean="0"/>
              <a:t>m&amp;a</a:t>
            </a:r>
            <a:r>
              <a:rPr lang="fi-FI" dirty="0" smtClean="0"/>
              <a:t>)</a:t>
            </a:r>
          </a:p>
          <a:p>
            <a:pPr>
              <a:buFont typeface="Arial" pitchFamily="34" charset="0"/>
              <a:buChar char="•"/>
            </a:pPr>
            <a:endParaRPr lang="fi-FI" dirty="0"/>
          </a:p>
        </p:txBody>
      </p:sp>
      <p:sp>
        <p:nvSpPr>
          <p:cNvPr id="11" name="TextBox 10"/>
          <p:cNvSpPr txBox="1"/>
          <p:nvPr/>
        </p:nvSpPr>
        <p:spPr>
          <a:xfrm>
            <a:off x="5808024" y="2161777"/>
            <a:ext cx="3359766" cy="2862322"/>
          </a:xfrm>
          <a:prstGeom prst="rect">
            <a:avLst/>
          </a:prstGeom>
          <a:noFill/>
        </p:spPr>
        <p:txBody>
          <a:bodyPr wrap="none" rtlCol="0">
            <a:spAutoFit/>
          </a:bodyPr>
          <a:lstStyle/>
          <a:p>
            <a:pPr>
              <a:buFont typeface="Arial" pitchFamily="34" charset="0"/>
              <a:buChar char="•"/>
            </a:pPr>
            <a:r>
              <a:rPr lang="fi-FI" dirty="0" smtClean="0"/>
              <a:t> NETWORKED OPERATIONS</a:t>
            </a:r>
          </a:p>
          <a:p>
            <a:pPr>
              <a:buFont typeface="Arial" pitchFamily="34" charset="0"/>
              <a:buChar char="•"/>
            </a:pPr>
            <a:r>
              <a:rPr lang="fi-FI" dirty="0" smtClean="0"/>
              <a:t> DEEP CUSTOMER INVOLVEMENT</a:t>
            </a:r>
          </a:p>
          <a:p>
            <a:pPr>
              <a:buFont typeface="Arial" pitchFamily="34" charset="0"/>
              <a:buChar char="•"/>
            </a:pPr>
            <a:r>
              <a:rPr lang="fi-FI" dirty="0" smtClean="0"/>
              <a:t> PROSUMERISM</a:t>
            </a:r>
          </a:p>
          <a:p>
            <a:pPr>
              <a:buFont typeface="Arial" pitchFamily="34" charset="0"/>
              <a:buChar char="•"/>
            </a:pPr>
            <a:r>
              <a:rPr lang="fi-FI" dirty="0" smtClean="0"/>
              <a:t> EXPECTATIONS MANAGEMENT</a:t>
            </a:r>
          </a:p>
          <a:p>
            <a:pPr>
              <a:buFont typeface="Arial" pitchFamily="34" charset="0"/>
              <a:buChar char="•"/>
            </a:pPr>
            <a:r>
              <a:rPr lang="fi-FI" dirty="0" smtClean="0"/>
              <a:t> GROWTH/CHANGE AS GOAL</a:t>
            </a:r>
          </a:p>
          <a:p>
            <a:pPr>
              <a:buFont typeface="Arial" pitchFamily="34" charset="0"/>
              <a:buChar char="•"/>
            </a:pPr>
            <a:r>
              <a:rPr lang="fi-FI" dirty="0" smtClean="0"/>
              <a:t> COPETITION</a:t>
            </a:r>
          </a:p>
          <a:p>
            <a:pPr>
              <a:buFont typeface="Arial" pitchFamily="34" charset="0"/>
              <a:buChar char="•"/>
            </a:pPr>
            <a:r>
              <a:rPr lang="fi-FI" dirty="0" smtClean="0"/>
              <a:t> SHARING VS. IPR</a:t>
            </a:r>
          </a:p>
          <a:p>
            <a:pPr>
              <a:buFont typeface="Arial" pitchFamily="34" charset="0"/>
              <a:buChar char="•"/>
            </a:pPr>
            <a:r>
              <a:rPr lang="fi-FI" dirty="0" smtClean="0"/>
              <a:t> CUSTOMER RETENTION</a:t>
            </a:r>
          </a:p>
          <a:p>
            <a:pPr>
              <a:buFont typeface="Arial" pitchFamily="34" charset="0"/>
              <a:buChar char="•"/>
            </a:pPr>
            <a:r>
              <a:rPr lang="fi-FI" dirty="0" smtClean="0"/>
              <a:t> HYBRID BUSINESS</a:t>
            </a:r>
          </a:p>
          <a:p>
            <a:pPr>
              <a:buFont typeface="Arial" pitchFamily="34" charset="0"/>
              <a:buChar char="•"/>
            </a:pPr>
            <a:r>
              <a:rPr lang="fi-FI" dirty="0" smtClean="0"/>
              <a:t> CULTURES</a:t>
            </a:r>
            <a:endParaRPr lang="fi-FI" dirty="0"/>
          </a:p>
        </p:txBody>
      </p:sp>
      <p:sp>
        <p:nvSpPr>
          <p:cNvPr id="12" name="TextBox 11"/>
          <p:cNvSpPr txBox="1"/>
          <p:nvPr/>
        </p:nvSpPr>
        <p:spPr>
          <a:xfrm>
            <a:off x="3214678" y="428604"/>
            <a:ext cx="3266920" cy="646331"/>
          </a:xfrm>
          <a:prstGeom prst="rect">
            <a:avLst/>
          </a:prstGeom>
          <a:noFill/>
        </p:spPr>
        <p:txBody>
          <a:bodyPr wrap="none" rtlCol="0">
            <a:spAutoFit/>
          </a:bodyPr>
          <a:lstStyle/>
          <a:p>
            <a:r>
              <a:rPr lang="fi-FI" sz="3600" dirty="0" smtClean="0"/>
              <a:t>CONVERGENCE?</a:t>
            </a:r>
            <a:endParaRPr lang="fi-FI" sz="3600" dirty="0"/>
          </a:p>
        </p:txBody>
      </p:sp>
      <p:sp>
        <p:nvSpPr>
          <p:cNvPr id="14" name="Freeform 13"/>
          <p:cNvSpPr/>
          <p:nvPr/>
        </p:nvSpPr>
        <p:spPr>
          <a:xfrm>
            <a:off x="1500166" y="4981055"/>
            <a:ext cx="5241760" cy="1388319"/>
          </a:xfrm>
          <a:custGeom>
            <a:avLst/>
            <a:gdLst>
              <a:gd name="connsiteX0" fmla="*/ 0 w 5241760"/>
              <a:gd name="connsiteY0" fmla="*/ 753319 h 1388319"/>
              <a:gd name="connsiteX1" fmla="*/ 84667 w 5241760"/>
              <a:gd name="connsiteY1" fmla="*/ 804119 h 1388319"/>
              <a:gd name="connsiteX2" fmla="*/ 143934 w 5241760"/>
              <a:gd name="connsiteY2" fmla="*/ 821052 h 1388319"/>
              <a:gd name="connsiteX3" fmla="*/ 169334 w 5241760"/>
              <a:gd name="connsiteY3" fmla="*/ 837985 h 1388319"/>
              <a:gd name="connsiteX4" fmla="*/ 287867 w 5241760"/>
              <a:gd name="connsiteY4" fmla="*/ 863385 h 1388319"/>
              <a:gd name="connsiteX5" fmla="*/ 389467 w 5241760"/>
              <a:gd name="connsiteY5" fmla="*/ 888785 h 1388319"/>
              <a:gd name="connsiteX6" fmla="*/ 567267 w 5241760"/>
              <a:gd name="connsiteY6" fmla="*/ 948052 h 1388319"/>
              <a:gd name="connsiteX7" fmla="*/ 651934 w 5241760"/>
              <a:gd name="connsiteY7" fmla="*/ 973452 h 1388319"/>
              <a:gd name="connsiteX8" fmla="*/ 728134 w 5241760"/>
              <a:gd name="connsiteY8" fmla="*/ 998852 h 1388319"/>
              <a:gd name="connsiteX9" fmla="*/ 897467 w 5241760"/>
              <a:gd name="connsiteY9" fmla="*/ 1024252 h 1388319"/>
              <a:gd name="connsiteX10" fmla="*/ 973667 w 5241760"/>
              <a:gd name="connsiteY10" fmla="*/ 1041185 h 1388319"/>
              <a:gd name="connsiteX11" fmla="*/ 999067 w 5241760"/>
              <a:gd name="connsiteY11" fmla="*/ 1058119 h 1388319"/>
              <a:gd name="connsiteX12" fmla="*/ 1092200 w 5241760"/>
              <a:gd name="connsiteY12" fmla="*/ 1066585 h 1388319"/>
              <a:gd name="connsiteX13" fmla="*/ 1227667 w 5241760"/>
              <a:gd name="connsiteY13" fmla="*/ 1091985 h 1388319"/>
              <a:gd name="connsiteX14" fmla="*/ 1270000 w 5241760"/>
              <a:gd name="connsiteY14" fmla="*/ 1108919 h 1388319"/>
              <a:gd name="connsiteX15" fmla="*/ 1312334 w 5241760"/>
              <a:gd name="connsiteY15" fmla="*/ 1117385 h 1388319"/>
              <a:gd name="connsiteX16" fmla="*/ 1430867 w 5241760"/>
              <a:gd name="connsiteY16" fmla="*/ 1159719 h 1388319"/>
              <a:gd name="connsiteX17" fmla="*/ 1464734 w 5241760"/>
              <a:gd name="connsiteY17" fmla="*/ 1176652 h 1388319"/>
              <a:gd name="connsiteX18" fmla="*/ 1524000 w 5241760"/>
              <a:gd name="connsiteY18" fmla="*/ 1193585 h 1388319"/>
              <a:gd name="connsiteX19" fmla="*/ 1549400 w 5241760"/>
              <a:gd name="connsiteY19" fmla="*/ 1202052 h 1388319"/>
              <a:gd name="connsiteX20" fmla="*/ 1676400 w 5241760"/>
              <a:gd name="connsiteY20" fmla="*/ 1218985 h 1388319"/>
              <a:gd name="connsiteX21" fmla="*/ 1862667 w 5241760"/>
              <a:gd name="connsiteY21" fmla="*/ 1261319 h 1388319"/>
              <a:gd name="connsiteX22" fmla="*/ 1955800 w 5241760"/>
              <a:gd name="connsiteY22" fmla="*/ 1269785 h 1388319"/>
              <a:gd name="connsiteX23" fmla="*/ 2048934 w 5241760"/>
              <a:gd name="connsiteY23" fmla="*/ 1286719 h 1388319"/>
              <a:gd name="connsiteX24" fmla="*/ 2159000 w 5241760"/>
              <a:gd name="connsiteY24" fmla="*/ 1295185 h 1388319"/>
              <a:gd name="connsiteX25" fmla="*/ 2218267 w 5241760"/>
              <a:gd name="connsiteY25" fmla="*/ 1312119 h 1388319"/>
              <a:gd name="connsiteX26" fmla="*/ 2252134 w 5241760"/>
              <a:gd name="connsiteY26" fmla="*/ 1329052 h 1388319"/>
              <a:gd name="connsiteX27" fmla="*/ 2421467 w 5241760"/>
              <a:gd name="connsiteY27" fmla="*/ 1354452 h 1388319"/>
              <a:gd name="connsiteX28" fmla="*/ 2556934 w 5241760"/>
              <a:gd name="connsiteY28" fmla="*/ 1379852 h 1388319"/>
              <a:gd name="connsiteX29" fmla="*/ 2633134 w 5241760"/>
              <a:gd name="connsiteY29" fmla="*/ 1388319 h 1388319"/>
              <a:gd name="connsiteX30" fmla="*/ 3259667 w 5241760"/>
              <a:gd name="connsiteY30" fmla="*/ 1379852 h 1388319"/>
              <a:gd name="connsiteX31" fmla="*/ 3293534 w 5241760"/>
              <a:gd name="connsiteY31" fmla="*/ 1362919 h 1388319"/>
              <a:gd name="connsiteX32" fmla="*/ 3386667 w 5241760"/>
              <a:gd name="connsiteY32" fmla="*/ 1354452 h 1388319"/>
              <a:gd name="connsiteX33" fmla="*/ 3412067 w 5241760"/>
              <a:gd name="connsiteY33" fmla="*/ 1345985 h 1388319"/>
              <a:gd name="connsiteX34" fmla="*/ 3547534 w 5241760"/>
              <a:gd name="connsiteY34" fmla="*/ 1320585 h 1388319"/>
              <a:gd name="connsiteX35" fmla="*/ 3649134 w 5241760"/>
              <a:gd name="connsiteY35" fmla="*/ 1295185 h 1388319"/>
              <a:gd name="connsiteX36" fmla="*/ 3708400 w 5241760"/>
              <a:gd name="connsiteY36" fmla="*/ 1278252 h 1388319"/>
              <a:gd name="connsiteX37" fmla="*/ 3843867 w 5241760"/>
              <a:gd name="connsiteY37" fmla="*/ 1252852 h 1388319"/>
              <a:gd name="connsiteX38" fmla="*/ 3920067 w 5241760"/>
              <a:gd name="connsiteY38" fmla="*/ 1227452 h 1388319"/>
              <a:gd name="connsiteX39" fmla="*/ 3953934 w 5241760"/>
              <a:gd name="connsiteY39" fmla="*/ 1202052 h 1388319"/>
              <a:gd name="connsiteX40" fmla="*/ 4064000 w 5241760"/>
              <a:gd name="connsiteY40" fmla="*/ 1176652 h 1388319"/>
              <a:gd name="connsiteX41" fmla="*/ 4089400 w 5241760"/>
              <a:gd name="connsiteY41" fmla="*/ 1159719 h 1388319"/>
              <a:gd name="connsiteX42" fmla="*/ 4199467 w 5241760"/>
              <a:gd name="connsiteY42" fmla="*/ 1125852 h 1388319"/>
              <a:gd name="connsiteX43" fmla="*/ 4241800 w 5241760"/>
              <a:gd name="connsiteY43" fmla="*/ 1100452 h 1388319"/>
              <a:gd name="connsiteX44" fmla="*/ 4284134 w 5241760"/>
              <a:gd name="connsiteY44" fmla="*/ 1083519 h 1388319"/>
              <a:gd name="connsiteX45" fmla="*/ 4343400 w 5241760"/>
              <a:gd name="connsiteY45" fmla="*/ 1032719 h 1388319"/>
              <a:gd name="connsiteX46" fmla="*/ 4368800 w 5241760"/>
              <a:gd name="connsiteY46" fmla="*/ 1024252 h 1388319"/>
              <a:gd name="connsiteX47" fmla="*/ 4394200 w 5241760"/>
              <a:gd name="connsiteY47" fmla="*/ 1007319 h 1388319"/>
              <a:gd name="connsiteX48" fmla="*/ 4453467 w 5241760"/>
              <a:gd name="connsiteY48" fmla="*/ 981919 h 1388319"/>
              <a:gd name="connsiteX49" fmla="*/ 4478867 w 5241760"/>
              <a:gd name="connsiteY49" fmla="*/ 964985 h 1388319"/>
              <a:gd name="connsiteX50" fmla="*/ 4512734 w 5241760"/>
              <a:gd name="connsiteY50" fmla="*/ 948052 h 1388319"/>
              <a:gd name="connsiteX51" fmla="*/ 4538134 w 5241760"/>
              <a:gd name="connsiteY51" fmla="*/ 931119 h 1388319"/>
              <a:gd name="connsiteX52" fmla="*/ 4563534 w 5241760"/>
              <a:gd name="connsiteY52" fmla="*/ 922652 h 1388319"/>
              <a:gd name="connsiteX53" fmla="*/ 4682067 w 5241760"/>
              <a:gd name="connsiteY53" fmla="*/ 863385 h 1388319"/>
              <a:gd name="connsiteX54" fmla="*/ 4715934 w 5241760"/>
              <a:gd name="connsiteY54" fmla="*/ 837985 h 1388319"/>
              <a:gd name="connsiteX55" fmla="*/ 4741334 w 5241760"/>
              <a:gd name="connsiteY55" fmla="*/ 829519 h 1388319"/>
              <a:gd name="connsiteX56" fmla="*/ 4775200 w 5241760"/>
              <a:gd name="connsiteY56" fmla="*/ 804119 h 1388319"/>
              <a:gd name="connsiteX57" fmla="*/ 4800600 w 5241760"/>
              <a:gd name="connsiteY57" fmla="*/ 787185 h 1388319"/>
              <a:gd name="connsiteX58" fmla="*/ 4817534 w 5241760"/>
              <a:gd name="connsiteY58" fmla="*/ 770252 h 1388319"/>
              <a:gd name="connsiteX59" fmla="*/ 4868334 w 5241760"/>
              <a:gd name="connsiteY59" fmla="*/ 736385 h 1388319"/>
              <a:gd name="connsiteX60" fmla="*/ 4876800 w 5241760"/>
              <a:gd name="connsiteY60" fmla="*/ 710985 h 1388319"/>
              <a:gd name="connsiteX61" fmla="*/ 4902200 w 5241760"/>
              <a:gd name="connsiteY61" fmla="*/ 677119 h 1388319"/>
              <a:gd name="connsiteX62" fmla="*/ 4919134 w 5241760"/>
              <a:gd name="connsiteY62" fmla="*/ 651719 h 1388319"/>
              <a:gd name="connsiteX63" fmla="*/ 4953000 w 5241760"/>
              <a:gd name="connsiteY63" fmla="*/ 609385 h 1388319"/>
              <a:gd name="connsiteX64" fmla="*/ 4961467 w 5241760"/>
              <a:gd name="connsiteY64" fmla="*/ 583985 h 1388319"/>
              <a:gd name="connsiteX65" fmla="*/ 5003800 w 5241760"/>
              <a:gd name="connsiteY65" fmla="*/ 533185 h 1388319"/>
              <a:gd name="connsiteX66" fmla="*/ 5037667 w 5241760"/>
              <a:gd name="connsiteY66" fmla="*/ 482385 h 1388319"/>
              <a:gd name="connsiteX67" fmla="*/ 5046134 w 5241760"/>
              <a:gd name="connsiteY67" fmla="*/ 456985 h 1388319"/>
              <a:gd name="connsiteX68" fmla="*/ 5080000 w 5241760"/>
              <a:gd name="connsiteY68" fmla="*/ 406185 h 1388319"/>
              <a:gd name="connsiteX69" fmla="*/ 5105400 w 5241760"/>
              <a:gd name="connsiteY69" fmla="*/ 321519 h 1388319"/>
              <a:gd name="connsiteX70" fmla="*/ 5122334 w 5241760"/>
              <a:gd name="connsiteY70" fmla="*/ 296119 h 1388319"/>
              <a:gd name="connsiteX71" fmla="*/ 5130800 w 5241760"/>
              <a:gd name="connsiteY71" fmla="*/ 270719 h 1388319"/>
              <a:gd name="connsiteX72" fmla="*/ 5181600 w 5241760"/>
              <a:gd name="connsiteY72" fmla="*/ 202985 h 1388319"/>
              <a:gd name="connsiteX73" fmla="*/ 5198534 w 5241760"/>
              <a:gd name="connsiteY73" fmla="*/ 160652 h 1388319"/>
              <a:gd name="connsiteX74" fmla="*/ 5207000 w 5241760"/>
              <a:gd name="connsiteY74" fmla="*/ 118319 h 1388319"/>
              <a:gd name="connsiteX75" fmla="*/ 5223934 w 5241760"/>
              <a:gd name="connsiteY75" fmla="*/ 92919 h 1388319"/>
              <a:gd name="connsiteX76" fmla="*/ 5232400 w 5241760"/>
              <a:gd name="connsiteY76" fmla="*/ 42119 h 1388319"/>
              <a:gd name="connsiteX77" fmla="*/ 5240867 w 5241760"/>
              <a:gd name="connsiteY77" fmla="*/ 8252 h 138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241760" h="1388319">
                <a:moveTo>
                  <a:pt x="0" y="753319"/>
                </a:moveTo>
                <a:cubicBezTo>
                  <a:pt x="52070" y="779353"/>
                  <a:pt x="23365" y="763251"/>
                  <a:pt x="84667" y="804119"/>
                </a:cubicBezTo>
                <a:cubicBezTo>
                  <a:pt x="91952" y="808976"/>
                  <a:pt x="139422" y="819924"/>
                  <a:pt x="143934" y="821052"/>
                </a:cubicBezTo>
                <a:cubicBezTo>
                  <a:pt x="152401" y="826696"/>
                  <a:pt x="159681" y="834767"/>
                  <a:pt x="169334" y="837985"/>
                </a:cubicBezTo>
                <a:cubicBezTo>
                  <a:pt x="201487" y="848703"/>
                  <a:pt x="252150" y="854981"/>
                  <a:pt x="287867" y="863385"/>
                </a:cubicBezTo>
                <a:cubicBezTo>
                  <a:pt x="321848" y="871380"/>
                  <a:pt x="355600" y="880318"/>
                  <a:pt x="389467" y="888785"/>
                </a:cubicBezTo>
                <a:cubicBezTo>
                  <a:pt x="475186" y="910215"/>
                  <a:pt x="480735" y="919208"/>
                  <a:pt x="567267" y="948052"/>
                </a:cubicBezTo>
                <a:cubicBezTo>
                  <a:pt x="595220" y="957370"/>
                  <a:pt x="623837" y="964579"/>
                  <a:pt x="651934" y="973452"/>
                </a:cubicBezTo>
                <a:cubicBezTo>
                  <a:pt x="677465" y="981514"/>
                  <a:pt x="702337" y="991686"/>
                  <a:pt x="728134" y="998852"/>
                </a:cubicBezTo>
                <a:cubicBezTo>
                  <a:pt x="803061" y="1019665"/>
                  <a:pt x="816403" y="1016882"/>
                  <a:pt x="897467" y="1024252"/>
                </a:cubicBezTo>
                <a:cubicBezTo>
                  <a:pt x="922867" y="1029896"/>
                  <a:pt x="948983" y="1032957"/>
                  <a:pt x="973667" y="1041185"/>
                </a:cubicBezTo>
                <a:cubicBezTo>
                  <a:pt x="983321" y="1044403"/>
                  <a:pt x="989117" y="1055987"/>
                  <a:pt x="999067" y="1058119"/>
                </a:cubicBezTo>
                <a:cubicBezTo>
                  <a:pt x="1029547" y="1064651"/>
                  <a:pt x="1061156" y="1063763"/>
                  <a:pt x="1092200" y="1066585"/>
                </a:cubicBezTo>
                <a:cubicBezTo>
                  <a:pt x="1154184" y="1107909"/>
                  <a:pt x="1085877" y="1068353"/>
                  <a:pt x="1227667" y="1091985"/>
                </a:cubicBezTo>
                <a:cubicBezTo>
                  <a:pt x="1242658" y="1094484"/>
                  <a:pt x="1255443" y="1104552"/>
                  <a:pt x="1270000" y="1108919"/>
                </a:cubicBezTo>
                <a:cubicBezTo>
                  <a:pt x="1283784" y="1113054"/>
                  <a:pt x="1298223" y="1114563"/>
                  <a:pt x="1312334" y="1117385"/>
                </a:cubicBezTo>
                <a:cubicBezTo>
                  <a:pt x="1388618" y="1178413"/>
                  <a:pt x="1316914" y="1133422"/>
                  <a:pt x="1430867" y="1159719"/>
                </a:cubicBezTo>
                <a:cubicBezTo>
                  <a:pt x="1443165" y="1162557"/>
                  <a:pt x="1452872" y="1172339"/>
                  <a:pt x="1464734" y="1176652"/>
                </a:cubicBezTo>
                <a:cubicBezTo>
                  <a:pt x="1484043" y="1183673"/>
                  <a:pt x="1504321" y="1187681"/>
                  <a:pt x="1524000" y="1193585"/>
                </a:cubicBezTo>
                <a:cubicBezTo>
                  <a:pt x="1532548" y="1196150"/>
                  <a:pt x="1540597" y="1200585"/>
                  <a:pt x="1549400" y="1202052"/>
                </a:cubicBezTo>
                <a:cubicBezTo>
                  <a:pt x="1591527" y="1209073"/>
                  <a:pt x="1634067" y="1213341"/>
                  <a:pt x="1676400" y="1218985"/>
                </a:cubicBezTo>
                <a:cubicBezTo>
                  <a:pt x="1753786" y="1244781"/>
                  <a:pt x="1693067" y="1225613"/>
                  <a:pt x="1862667" y="1261319"/>
                </a:cubicBezTo>
                <a:cubicBezTo>
                  <a:pt x="1893171" y="1267741"/>
                  <a:pt x="1924756" y="1266963"/>
                  <a:pt x="1955800" y="1269785"/>
                </a:cubicBezTo>
                <a:cubicBezTo>
                  <a:pt x="1986845" y="1275430"/>
                  <a:pt x="2017624" y="1282805"/>
                  <a:pt x="2048934" y="1286719"/>
                </a:cubicBezTo>
                <a:cubicBezTo>
                  <a:pt x="2085447" y="1291283"/>
                  <a:pt x="2122610" y="1289727"/>
                  <a:pt x="2159000" y="1295185"/>
                </a:cubicBezTo>
                <a:cubicBezTo>
                  <a:pt x="2179319" y="1298233"/>
                  <a:pt x="2198958" y="1305097"/>
                  <a:pt x="2218267" y="1312119"/>
                </a:cubicBezTo>
                <a:cubicBezTo>
                  <a:pt x="2230129" y="1316432"/>
                  <a:pt x="2239778" y="1326478"/>
                  <a:pt x="2252134" y="1329052"/>
                </a:cubicBezTo>
                <a:cubicBezTo>
                  <a:pt x="2308010" y="1340693"/>
                  <a:pt x="2365500" y="1343259"/>
                  <a:pt x="2421467" y="1354452"/>
                </a:cubicBezTo>
                <a:cubicBezTo>
                  <a:pt x="2456572" y="1361473"/>
                  <a:pt x="2517347" y="1374573"/>
                  <a:pt x="2556934" y="1379852"/>
                </a:cubicBezTo>
                <a:cubicBezTo>
                  <a:pt x="2582266" y="1383230"/>
                  <a:pt x="2607734" y="1385497"/>
                  <a:pt x="2633134" y="1388319"/>
                </a:cubicBezTo>
                <a:cubicBezTo>
                  <a:pt x="2841978" y="1385497"/>
                  <a:pt x="3050958" y="1387879"/>
                  <a:pt x="3259667" y="1379852"/>
                </a:cubicBezTo>
                <a:cubicBezTo>
                  <a:pt x="3272279" y="1379367"/>
                  <a:pt x="3281158" y="1365394"/>
                  <a:pt x="3293534" y="1362919"/>
                </a:cubicBezTo>
                <a:cubicBezTo>
                  <a:pt x="3324101" y="1356806"/>
                  <a:pt x="3355623" y="1357274"/>
                  <a:pt x="3386667" y="1354452"/>
                </a:cubicBezTo>
                <a:cubicBezTo>
                  <a:pt x="3395134" y="1351630"/>
                  <a:pt x="3403371" y="1347992"/>
                  <a:pt x="3412067" y="1345985"/>
                </a:cubicBezTo>
                <a:cubicBezTo>
                  <a:pt x="3464835" y="1333808"/>
                  <a:pt x="3497411" y="1328939"/>
                  <a:pt x="3547534" y="1320585"/>
                </a:cubicBezTo>
                <a:cubicBezTo>
                  <a:pt x="3630162" y="1287534"/>
                  <a:pt x="3546241" y="1317234"/>
                  <a:pt x="3649134" y="1295185"/>
                </a:cubicBezTo>
                <a:cubicBezTo>
                  <a:pt x="3669224" y="1290880"/>
                  <a:pt x="3688323" y="1282617"/>
                  <a:pt x="3708400" y="1278252"/>
                </a:cubicBezTo>
                <a:cubicBezTo>
                  <a:pt x="3753294" y="1268492"/>
                  <a:pt x="3798711" y="1261319"/>
                  <a:pt x="3843867" y="1252852"/>
                </a:cubicBezTo>
                <a:cubicBezTo>
                  <a:pt x="3870182" y="1247918"/>
                  <a:pt x="3920067" y="1227452"/>
                  <a:pt x="3920067" y="1227452"/>
                </a:cubicBezTo>
                <a:cubicBezTo>
                  <a:pt x="3931356" y="1218985"/>
                  <a:pt x="3940908" y="1207479"/>
                  <a:pt x="3953934" y="1202052"/>
                </a:cubicBezTo>
                <a:cubicBezTo>
                  <a:pt x="3972783" y="1194198"/>
                  <a:pt x="4037707" y="1181911"/>
                  <a:pt x="4064000" y="1176652"/>
                </a:cubicBezTo>
                <a:cubicBezTo>
                  <a:pt x="4072467" y="1171008"/>
                  <a:pt x="4080047" y="1163727"/>
                  <a:pt x="4089400" y="1159719"/>
                </a:cubicBezTo>
                <a:cubicBezTo>
                  <a:pt x="4152592" y="1132637"/>
                  <a:pt x="4104519" y="1182821"/>
                  <a:pt x="4199467" y="1125852"/>
                </a:cubicBezTo>
                <a:cubicBezTo>
                  <a:pt x="4213578" y="1117385"/>
                  <a:pt x="4227081" y="1107811"/>
                  <a:pt x="4241800" y="1100452"/>
                </a:cubicBezTo>
                <a:cubicBezTo>
                  <a:pt x="4255394" y="1093655"/>
                  <a:pt x="4270848" y="1090900"/>
                  <a:pt x="4284134" y="1083519"/>
                </a:cubicBezTo>
                <a:cubicBezTo>
                  <a:pt x="4376614" y="1032142"/>
                  <a:pt x="4266414" y="1084044"/>
                  <a:pt x="4343400" y="1032719"/>
                </a:cubicBezTo>
                <a:cubicBezTo>
                  <a:pt x="4350826" y="1027768"/>
                  <a:pt x="4360818" y="1028243"/>
                  <a:pt x="4368800" y="1024252"/>
                </a:cubicBezTo>
                <a:cubicBezTo>
                  <a:pt x="4377901" y="1019701"/>
                  <a:pt x="4385099" y="1011870"/>
                  <a:pt x="4394200" y="1007319"/>
                </a:cubicBezTo>
                <a:cubicBezTo>
                  <a:pt x="4413424" y="997707"/>
                  <a:pt x="4434243" y="991531"/>
                  <a:pt x="4453467" y="981919"/>
                </a:cubicBezTo>
                <a:cubicBezTo>
                  <a:pt x="4462568" y="977368"/>
                  <a:pt x="4470032" y="970034"/>
                  <a:pt x="4478867" y="964985"/>
                </a:cubicBezTo>
                <a:cubicBezTo>
                  <a:pt x="4489825" y="958723"/>
                  <a:pt x="4501775" y="954314"/>
                  <a:pt x="4512734" y="948052"/>
                </a:cubicBezTo>
                <a:cubicBezTo>
                  <a:pt x="4521569" y="943004"/>
                  <a:pt x="4529033" y="935670"/>
                  <a:pt x="4538134" y="931119"/>
                </a:cubicBezTo>
                <a:cubicBezTo>
                  <a:pt x="4546116" y="927128"/>
                  <a:pt x="4555825" y="927149"/>
                  <a:pt x="4563534" y="922652"/>
                </a:cubicBezTo>
                <a:cubicBezTo>
                  <a:pt x="4670875" y="860036"/>
                  <a:pt x="4600764" y="879646"/>
                  <a:pt x="4682067" y="863385"/>
                </a:cubicBezTo>
                <a:cubicBezTo>
                  <a:pt x="4693356" y="854918"/>
                  <a:pt x="4703682" y="844986"/>
                  <a:pt x="4715934" y="837985"/>
                </a:cubicBezTo>
                <a:cubicBezTo>
                  <a:pt x="4723683" y="833557"/>
                  <a:pt x="4733585" y="833947"/>
                  <a:pt x="4741334" y="829519"/>
                </a:cubicBezTo>
                <a:cubicBezTo>
                  <a:pt x="4753586" y="822518"/>
                  <a:pt x="4763718" y="812321"/>
                  <a:pt x="4775200" y="804119"/>
                </a:cubicBezTo>
                <a:cubicBezTo>
                  <a:pt x="4783480" y="798204"/>
                  <a:pt x="4792654" y="793542"/>
                  <a:pt x="4800600" y="787185"/>
                </a:cubicBezTo>
                <a:cubicBezTo>
                  <a:pt x="4806833" y="782198"/>
                  <a:pt x="4811148" y="775041"/>
                  <a:pt x="4817534" y="770252"/>
                </a:cubicBezTo>
                <a:cubicBezTo>
                  <a:pt x="4833815" y="758041"/>
                  <a:pt x="4868334" y="736385"/>
                  <a:pt x="4868334" y="736385"/>
                </a:cubicBezTo>
                <a:cubicBezTo>
                  <a:pt x="4871156" y="727918"/>
                  <a:pt x="4872372" y="718734"/>
                  <a:pt x="4876800" y="710985"/>
                </a:cubicBezTo>
                <a:cubicBezTo>
                  <a:pt x="4883801" y="698733"/>
                  <a:pt x="4893998" y="688601"/>
                  <a:pt x="4902200" y="677119"/>
                </a:cubicBezTo>
                <a:cubicBezTo>
                  <a:pt x="4908115" y="668839"/>
                  <a:pt x="4913489" y="660186"/>
                  <a:pt x="4919134" y="651719"/>
                </a:cubicBezTo>
                <a:cubicBezTo>
                  <a:pt x="4940413" y="587878"/>
                  <a:pt x="4909234" y="664092"/>
                  <a:pt x="4953000" y="609385"/>
                </a:cubicBezTo>
                <a:cubicBezTo>
                  <a:pt x="4958575" y="602416"/>
                  <a:pt x="4957476" y="591967"/>
                  <a:pt x="4961467" y="583985"/>
                </a:cubicBezTo>
                <a:cubicBezTo>
                  <a:pt x="4973255" y="560409"/>
                  <a:pt x="4985074" y="551911"/>
                  <a:pt x="5003800" y="533185"/>
                </a:cubicBezTo>
                <a:cubicBezTo>
                  <a:pt x="5023932" y="472790"/>
                  <a:pt x="4995386" y="545806"/>
                  <a:pt x="5037667" y="482385"/>
                </a:cubicBezTo>
                <a:cubicBezTo>
                  <a:pt x="5042618" y="474959"/>
                  <a:pt x="5042618" y="465188"/>
                  <a:pt x="5046134" y="456985"/>
                </a:cubicBezTo>
                <a:cubicBezTo>
                  <a:pt x="5061511" y="421105"/>
                  <a:pt x="5057385" y="428802"/>
                  <a:pt x="5080000" y="406185"/>
                </a:cubicBezTo>
                <a:cubicBezTo>
                  <a:pt x="5084733" y="387256"/>
                  <a:pt x="5097157" y="333883"/>
                  <a:pt x="5105400" y="321519"/>
                </a:cubicBezTo>
                <a:lnTo>
                  <a:pt x="5122334" y="296119"/>
                </a:lnTo>
                <a:cubicBezTo>
                  <a:pt x="5125156" y="287652"/>
                  <a:pt x="5126466" y="278521"/>
                  <a:pt x="5130800" y="270719"/>
                </a:cubicBezTo>
                <a:cubicBezTo>
                  <a:pt x="5154732" y="227641"/>
                  <a:pt x="5155910" y="228676"/>
                  <a:pt x="5181600" y="202985"/>
                </a:cubicBezTo>
                <a:cubicBezTo>
                  <a:pt x="5187245" y="188874"/>
                  <a:pt x="5194167" y="175209"/>
                  <a:pt x="5198534" y="160652"/>
                </a:cubicBezTo>
                <a:cubicBezTo>
                  <a:pt x="5202669" y="146868"/>
                  <a:pt x="5201947" y="131793"/>
                  <a:pt x="5207000" y="118319"/>
                </a:cubicBezTo>
                <a:cubicBezTo>
                  <a:pt x="5210573" y="108791"/>
                  <a:pt x="5218289" y="101386"/>
                  <a:pt x="5223934" y="92919"/>
                </a:cubicBezTo>
                <a:cubicBezTo>
                  <a:pt x="5226756" y="75986"/>
                  <a:pt x="5228676" y="58877"/>
                  <a:pt x="5232400" y="42119"/>
                </a:cubicBezTo>
                <a:cubicBezTo>
                  <a:pt x="5241760" y="0"/>
                  <a:pt x="5240867" y="30084"/>
                  <a:pt x="5240867" y="8252"/>
                </a:cubicBezTo>
              </a:path>
            </a:pathLst>
          </a:cu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239113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 calcmode="lin" valueType="num">
                                      <p:cBhvr additive="base">
                                        <p:cTn id="3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 calcmode="lin" valueType="num">
                                      <p:cBhvr additive="base">
                                        <p:cTn id="4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 calcmode="lin" valueType="num">
                                      <p:cBhvr additive="base">
                                        <p:cTn id="5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xEl>
                                              <p:pRg st="4" end="4"/>
                                            </p:txEl>
                                          </p:spTgt>
                                        </p:tgtEl>
                                        <p:attrNameLst>
                                          <p:attrName>style.visibility</p:attrName>
                                        </p:attrNameLst>
                                      </p:cBhvr>
                                      <p:to>
                                        <p:strVal val="visible"/>
                                      </p:to>
                                    </p:set>
                                    <p:anim calcmode="lin" valueType="num">
                                      <p:cBhvr additive="base">
                                        <p:cTn id="5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xEl>
                                              <p:pRg st="5" end="5"/>
                                            </p:txEl>
                                          </p:spTgt>
                                        </p:tgtEl>
                                        <p:attrNameLst>
                                          <p:attrName>style.visibility</p:attrName>
                                        </p:attrNameLst>
                                      </p:cBhvr>
                                      <p:to>
                                        <p:strVal val="visible"/>
                                      </p:to>
                                    </p:set>
                                    <p:anim calcmode="lin" valueType="num">
                                      <p:cBhvr additive="base">
                                        <p:cTn id="6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xEl>
                                              <p:pRg st="6" end="6"/>
                                            </p:txEl>
                                          </p:spTgt>
                                        </p:tgtEl>
                                        <p:attrNameLst>
                                          <p:attrName>style.visibility</p:attrName>
                                        </p:attrNameLst>
                                      </p:cBhvr>
                                      <p:to>
                                        <p:strVal val="visible"/>
                                      </p:to>
                                    </p:set>
                                    <p:anim calcmode="lin" valueType="num">
                                      <p:cBhvr additive="base">
                                        <p:cTn id="68"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xEl>
                                              <p:pRg st="7" end="7"/>
                                            </p:txEl>
                                          </p:spTgt>
                                        </p:tgtEl>
                                        <p:attrNameLst>
                                          <p:attrName>style.visibility</p:attrName>
                                        </p:attrNameLst>
                                      </p:cBhvr>
                                      <p:to>
                                        <p:strVal val="visible"/>
                                      </p:to>
                                    </p:set>
                                    <p:anim calcmode="lin" valueType="num">
                                      <p:cBhvr additive="base">
                                        <p:cTn id="74"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1">
                                            <p:txEl>
                                              <p:pRg st="8" end="8"/>
                                            </p:txEl>
                                          </p:spTgt>
                                        </p:tgtEl>
                                        <p:attrNameLst>
                                          <p:attrName>style.visibility</p:attrName>
                                        </p:attrNameLst>
                                      </p:cBhvr>
                                      <p:to>
                                        <p:strVal val="visible"/>
                                      </p:to>
                                    </p:set>
                                    <p:anim calcmode="lin" valueType="num">
                                      <p:cBhvr additive="base">
                                        <p:cTn id="80"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
                                            <p:txEl>
                                              <p:pRg st="9" end="9"/>
                                            </p:txEl>
                                          </p:spTgt>
                                        </p:tgtEl>
                                        <p:attrNameLst>
                                          <p:attrName>style.visibility</p:attrName>
                                        </p:attrNameLst>
                                      </p:cBhvr>
                                      <p:to>
                                        <p:strVal val="visible"/>
                                      </p:to>
                                    </p:set>
                                    <p:anim calcmode="lin" valueType="num">
                                      <p:cBhvr additive="base">
                                        <p:cTn id="86"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edge">
                                      <p:cBhvr>
                                        <p:cTn id="9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build="p"/>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type="title"/>
          </p:nvPr>
        </p:nvSpPr>
        <p:spPr/>
        <p:txBody>
          <a:bodyPr/>
          <a:lstStyle/>
          <a:p>
            <a:r>
              <a:rPr lang="fi-FI" sz="2200" dirty="0"/>
              <a:t>The mainstream business model is now under </a:t>
            </a:r>
            <a:r>
              <a:rPr lang="fi-FI" sz="2200" dirty="0" smtClean="0"/>
              <a:t>reconsideration</a:t>
            </a:r>
            <a:endParaRPr lang="en-US" sz="2200" dirty="0"/>
          </a:p>
        </p:txBody>
      </p:sp>
      <p:sp>
        <p:nvSpPr>
          <p:cNvPr id="12298" name="Rectangle 10"/>
          <p:cNvSpPr>
            <a:spLocks noGrp="1" noChangeArrowheads="1"/>
          </p:cNvSpPr>
          <p:nvPr>
            <p:ph type="body" idx="1"/>
          </p:nvPr>
        </p:nvSpPr>
        <p:spPr/>
        <p:txBody>
          <a:bodyPr/>
          <a:lstStyle/>
          <a:p>
            <a:r>
              <a:rPr lang="fi-FI" sz="2000" b="1" dirty="0"/>
              <a:t>OLD 1: Big dogs own the street</a:t>
            </a:r>
          </a:p>
          <a:p>
            <a:r>
              <a:rPr lang="fi-FI" sz="2000" b="1" dirty="0"/>
              <a:t>New 1: Agile is best; being big can bite you</a:t>
            </a:r>
          </a:p>
          <a:p>
            <a:pPr lvl="1"/>
            <a:r>
              <a:rPr lang="fi-FI" sz="1800" dirty="0"/>
              <a:t>economies of scale used to dominate</a:t>
            </a:r>
          </a:p>
          <a:p>
            <a:pPr lvl="1"/>
            <a:r>
              <a:rPr lang="fi-FI" sz="1800" dirty="0"/>
              <a:t>big market share meant big profits</a:t>
            </a:r>
          </a:p>
          <a:p>
            <a:pPr lvl="1"/>
            <a:r>
              <a:rPr lang="fi-FI" sz="1800" dirty="0"/>
              <a:t>then in 1993, Microsoft’s market cap passed IBM’s</a:t>
            </a:r>
          </a:p>
          <a:p>
            <a:pPr lvl="1"/>
            <a:r>
              <a:rPr lang="fi-FI" sz="1800" dirty="0"/>
              <a:t>today, GM is junk</a:t>
            </a:r>
          </a:p>
          <a:p>
            <a:pPr lvl="1"/>
            <a:r>
              <a:rPr lang="fi-FI" sz="1800" dirty="0"/>
              <a:t>large today is three times larger than large in 1980, thus much harder to manage</a:t>
            </a:r>
          </a:p>
          <a:p>
            <a:pPr lvl="1"/>
            <a:r>
              <a:rPr lang="fi-FI" sz="1800" dirty="0"/>
              <a:t>big pharma is now dependent on small, cutting-edge biotech firms</a:t>
            </a:r>
          </a:p>
          <a:p>
            <a:pPr lvl="1"/>
            <a:r>
              <a:rPr lang="fi-FI" sz="1800" dirty="0"/>
              <a:t>DELL turned the business model </a:t>
            </a:r>
            <a:r>
              <a:rPr lang="fi-FI" sz="1800" dirty="0" smtClean="0"/>
              <a:t>around (and then the business model almost turned DELL around...)</a:t>
            </a:r>
            <a:endParaRPr lang="fi-FI" sz="1800" dirty="0"/>
          </a:p>
          <a:p>
            <a:pPr lvl="1"/>
            <a:r>
              <a:rPr lang="fi-FI" sz="1800" dirty="0"/>
              <a:t>SKYPE did everything in two years with less than 60 people</a:t>
            </a:r>
            <a:endParaRPr lang="en-US" sz="1800" dirty="0"/>
          </a:p>
        </p:txBody>
      </p:sp>
    </p:spTree>
    <p:extLst>
      <p:ext uri="{BB962C8B-B14F-4D97-AF65-F5344CB8AC3E}">
        <p14:creationId xmlns:p14="http://schemas.microsoft.com/office/powerpoint/2010/main" val="3647513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NEW BUSINESS MODEL</a:t>
            </a:r>
            <a:endParaRPr lang="en-US" dirty="0"/>
          </a:p>
        </p:txBody>
      </p:sp>
      <p:sp>
        <p:nvSpPr>
          <p:cNvPr id="22531" name="Rectangle 3"/>
          <p:cNvSpPr>
            <a:spLocks noGrp="1" noChangeArrowheads="1"/>
          </p:cNvSpPr>
          <p:nvPr>
            <p:ph type="body" idx="1"/>
          </p:nvPr>
        </p:nvSpPr>
        <p:spPr/>
        <p:txBody>
          <a:bodyPr>
            <a:normAutofit lnSpcReduction="10000"/>
          </a:bodyPr>
          <a:lstStyle/>
          <a:p>
            <a:r>
              <a:rPr lang="fi-FI" b="1" dirty="0"/>
              <a:t>OLD 2: Be no. 1 or no. 2 in your market</a:t>
            </a:r>
          </a:p>
          <a:p>
            <a:r>
              <a:rPr lang="fi-FI" b="1" dirty="0"/>
              <a:t>NEW 2: Find a niche, create something new</a:t>
            </a:r>
            <a:endParaRPr lang="fi-FI" dirty="0"/>
          </a:p>
          <a:p>
            <a:pPr lvl="1"/>
            <a:r>
              <a:rPr lang="fi-FI" dirty="0"/>
              <a:t>AOL vs. Google</a:t>
            </a:r>
          </a:p>
          <a:p>
            <a:pPr lvl="1"/>
            <a:r>
              <a:rPr lang="fi-FI" dirty="0"/>
              <a:t>Coke to Evian and sports drinks to health</a:t>
            </a:r>
          </a:p>
          <a:p>
            <a:pPr lvl="1"/>
            <a:r>
              <a:rPr lang="fi-FI" dirty="0"/>
              <a:t>Starbucks: ”we’ve never said we wanted to be No. 1 or No. 2”</a:t>
            </a:r>
          </a:p>
          <a:p>
            <a:pPr lvl="1"/>
            <a:r>
              <a:rPr lang="fi-FI" dirty="0"/>
              <a:t>think Hesburger….</a:t>
            </a:r>
          </a:p>
          <a:p>
            <a:pPr lvl="1"/>
            <a:r>
              <a:rPr lang="fi-FI" dirty="0"/>
              <a:t>Good Old Rule: Put 20 % of everything into change!</a:t>
            </a:r>
            <a:r>
              <a:rPr lang="fi-FI" b="1" dirty="0"/>
              <a:t> </a:t>
            </a:r>
            <a:endParaRPr lang="en-US" b="1" dirty="0"/>
          </a:p>
        </p:txBody>
      </p:sp>
    </p:spTree>
    <p:extLst>
      <p:ext uri="{BB962C8B-B14F-4D97-AF65-F5344CB8AC3E}">
        <p14:creationId xmlns:p14="http://schemas.microsoft.com/office/powerpoint/2010/main" val="2147766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NEW BUSINESS MODEL</a:t>
            </a:r>
            <a:endParaRPr lang="en-US" dirty="0"/>
          </a:p>
        </p:txBody>
      </p:sp>
      <p:sp>
        <p:nvSpPr>
          <p:cNvPr id="23555" name="Rectangle 3"/>
          <p:cNvSpPr>
            <a:spLocks noGrp="1" noChangeArrowheads="1"/>
          </p:cNvSpPr>
          <p:nvPr>
            <p:ph type="body" idx="1"/>
          </p:nvPr>
        </p:nvSpPr>
        <p:spPr/>
        <p:txBody>
          <a:bodyPr>
            <a:normAutofit fontScale="92500"/>
          </a:bodyPr>
          <a:lstStyle/>
          <a:p>
            <a:r>
              <a:rPr lang="fi-FI" b="1" dirty="0"/>
              <a:t>OLD 3: Shareholders rule</a:t>
            </a:r>
          </a:p>
          <a:p>
            <a:r>
              <a:rPr lang="fi-FI" b="1" dirty="0"/>
              <a:t>NEW 3: The customer is king</a:t>
            </a:r>
          </a:p>
          <a:p>
            <a:pPr lvl="1"/>
            <a:r>
              <a:rPr lang="fi-FI" dirty="0"/>
              <a:t>very often customers and company leadership disagree on performance ( </a:t>
            </a:r>
            <a:r>
              <a:rPr lang="fi-FI" dirty="0" smtClean="0"/>
              <a:t>every </a:t>
            </a:r>
            <a:r>
              <a:rPr lang="fi-FI" dirty="0"/>
              <a:t>four years, the average company loses more than half its customers)</a:t>
            </a:r>
          </a:p>
          <a:p>
            <a:pPr lvl="1"/>
            <a:r>
              <a:rPr lang="fi-FI" dirty="0"/>
              <a:t>very often the balance of benefit between customer and company is not right</a:t>
            </a:r>
          </a:p>
          <a:p>
            <a:pPr lvl="1"/>
            <a:r>
              <a:rPr lang="fi-FI" dirty="0"/>
              <a:t>think Apple  = dream the dreams customers dream</a:t>
            </a:r>
          </a:p>
          <a:p>
            <a:pPr lvl="1"/>
            <a:r>
              <a:rPr lang="fi-FI" dirty="0"/>
              <a:t>make employees proud, that is a powerful engine</a:t>
            </a:r>
            <a:endParaRPr lang="en-US" dirty="0"/>
          </a:p>
        </p:txBody>
      </p:sp>
    </p:spTree>
    <p:extLst>
      <p:ext uri="{BB962C8B-B14F-4D97-AF65-F5344CB8AC3E}">
        <p14:creationId xmlns:p14="http://schemas.microsoft.com/office/powerpoint/2010/main" val="3151652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NEW BUSINES MODEL</a:t>
            </a:r>
            <a:endParaRPr lang="en-US" dirty="0"/>
          </a:p>
        </p:txBody>
      </p:sp>
      <p:sp>
        <p:nvSpPr>
          <p:cNvPr id="24579" name="Rectangle 3"/>
          <p:cNvSpPr>
            <a:spLocks noGrp="1" noChangeArrowheads="1"/>
          </p:cNvSpPr>
          <p:nvPr>
            <p:ph type="body" idx="1"/>
          </p:nvPr>
        </p:nvSpPr>
        <p:spPr/>
        <p:txBody>
          <a:bodyPr/>
          <a:lstStyle/>
          <a:p>
            <a:r>
              <a:rPr lang="fi-FI" b="1" dirty="0"/>
              <a:t>OLD 4: Be </a:t>
            </a:r>
            <a:r>
              <a:rPr lang="fi-FI" b="1" i="1" dirty="0">
                <a:solidFill>
                  <a:srgbClr val="FF0000"/>
                </a:solidFill>
                <a:effectLst>
                  <a:outerShdw blurRad="38100" dist="38100" dir="2700000" algn="tl">
                    <a:srgbClr val="000000">
                      <a:alpha val="43137"/>
                    </a:srgbClr>
                  </a:outerShdw>
                </a:effectLst>
              </a:rPr>
              <a:t>lean and mean</a:t>
            </a:r>
            <a:endParaRPr lang="fi-FI" b="1" dirty="0">
              <a:solidFill>
                <a:srgbClr val="FF0000"/>
              </a:solidFill>
              <a:effectLst>
                <a:outerShdw blurRad="38100" dist="38100" dir="2700000" algn="tl">
                  <a:srgbClr val="000000">
                    <a:alpha val="43137"/>
                  </a:srgbClr>
                </a:outerShdw>
              </a:effectLst>
            </a:endParaRPr>
          </a:p>
          <a:p>
            <a:r>
              <a:rPr lang="fi-FI" b="1" dirty="0"/>
              <a:t>NEW 4: Look out, not in</a:t>
            </a:r>
          </a:p>
          <a:p>
            <a:pPr lvl="1"/>
            <a:r>
              <a:rPr lang="fi-FI" b="1" dirty="0"/>
              <a:t>from </a:t>
            </a:r>
            <a:r>
              <a:rPr lang="fi-FI" b="1" i="1" dirty="0"/>
              <a:t>reduce costs</a:t>
            </a:r>
            <a:r>
              <a:rPr lang="fi-FI" i="1" dirty="0"/>
              <a:t>… to … </a:t>
            </a:r>
          </a:p>
          <a:p>
            <a:pPr lvl="1"/>
            <a:r>
              <a:rPr lang="fi-FI" i="1" dirty="0"/>
              <a:t>SKYPE (VoIP) again….</a:t>
            </a:r>
          </a:p>
          <a:p>
            <a:pPr lvl="1"/>
            <a:r>
              <a:rPr lang="fi-FI" i="1" dirty="0"/>
              <a:t>do still Six Sigma….</a:t>
            </a:r>
            <a:endParaRPr lang="en-US" b="1" dirty="0"/>
          </a:p>
        </p:txBody>
      </p:sp>
    </p:spTree>
    <p:extLst>
      <p:ext uri="{BB962C8B-B14F-4D97-AF65-F5344CB8AC3E}">
        <p14:creationId xmlns:p14="http://schemas.microsoft.com/office/powerpoint/2010/main" val="11893230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NEW BUSINESS MODEL</a:t>
            </a:r>
            <a:endParaRPr lang="en-US" dirty="0"/>
          </a:p>
        </p:txBody>
      </p:sp>
      <p:sp>
        <p:nvSpPr>
          <p:cNvPr id="25603" name="Rectangle 3"/>
          <p:cNvSpPr>
            <a:spLocks noGrp="1" noChangeArrowheads="1"/>
          </p:cNvSpPr>
          <p:nvPr>
            <p:ph type="body" idx="1"/>
          </p:nvPr>
        </p:nvSpPr>
        <p:spPr/>
        <p:txBody>
          <a:bodyPr/>
          <a:lstStyle/>
          <a:p>
            <a:r>
              <a:rPr lang="fi-FI" b="1"/>
              <a:t>OLD 5: Rank your players: Go with the A’s</a:t>
            </a:r>
          </a:p>
          <a:p>
            <a:r>
              <a:rPr lang="fi-FI" b="1"/>
              <a:t>NEW 5: Hire passionate people</a:t>
            </a:r>
            <a:endParaRPr lang="fi-FI"/>
          </a:p>
          <a:p>
            <a:pPr lvl="1"/>
            <a:r>
              <a:rPr lang="fi-FI"/>
              <a:t>who can rank talent: talent</a:t>
            </a:r>
          </a:p>
          <a:p>
            <a:pPr lvl="1"/>
            <a:r>
              <a:rPr lang="fi-FI"/>
              <a:t>you need their hearts, too!</a:t>
            </a:r>
          </a:p>
          <a:p>
            <a:pPr lvl="1"/>
            <a:r>
              <a:rPr lang="fi-FI"/>
              <a:t>unhappy talented employees constitute a great risk  </a:t>
            </a:r>
            <a:endParaRPr lang="en-US"/>
          </a:p>
        </p:txBody>
      </p:sp>
    </p:spTree>
    <p:extLst>
      <p:ext uri="{BB962C8B-B14F-4D97-AF65-F5344CB8AC3E}">
        <p14:creationId xmlns:p14="http://schemas.microsoft.com/office/powerpoint/2010/main" val="775454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Innovation and </a:t>
            </a:r>
            <a:r>
              <a:rPr lang="fi-FI" dirty="0" err="1" smtClean="0"/>
              <a:t>Growth</a:t>
            </a:r>
            <a:r>
              <a:rPr lang="fi-FI" dirty="0" smtClean="0"/>
              <a:t> </a:t>
            </a:r>
            <a:r>
              <a:rPr lang="fi-FI" dirty="0" err="1" smtClean="0"/>
              <a:t>are</a:t>
            </a:r>
            <a:r>
              <a:rPr lang="fi-FI" dirty="0" smtClean="0"/>
              <a:t/>
            </a:r>
            <a:br>
              <a:rPr lang="fi-FI" dirty="0" smtClean="0"/>
            </a:br>
            <a:r>
              <a:rPr lang="fi-FI" b="1" i="1" dirty="0" smtClean="0">
                <a:solidFill>
                  <a:srgbClr val="FF0000"/>
                </a:solidFill>
                <a:effectLst>
                  <a:outerShdw blurRad="38100" dist="38100" dir="2700000" algn="tl">
                    <a:srgbClr val="000000">
                      <a:alpha val="43137"/>
                    </a:srgbClr>
                  </a:outerShdw>
                </a:effectLst>
              </a:rPr>
              <a:t>HOT</a:t>
            </a:r>
            <a:r>
              <a:rPr lang="fi-FI" dirty="0" smtClean="0"/>
              <a:t> </a:t>
            </a:r>
            <a:r>
              <a:rPr lang="fi-FI" dirty="0" err="1" smtClean="0"/>
              <a:t>policy</a:t>
            </a:r>
            <a:r>
              <a:rPr lang="fi-FI" dirty="0" smtClean="0"/>
              <a:t> </a:t>
            </a:r>
            <a:r>
              <a:rPr lang="fi-FI" dirty="0" err="1" smtClean="0"/>
              <a:t>issues</a:t>
            </a:r>
            <a:r>
              <a:rPr lang="fi-FI" dirty="0" smtClean="0"/>
              <a:t> </a:t>
            </a:r>
            <a:endParaRPr lang="en-GB" dirty="0"/>
          </a:p>
        </p:txBody>
      </p:sp>
      <p:sp>
        <p:nvSpPr>
          <p:cNvPr id="3" name="Content Placeholder 2"/>
          <p:cNvSpPr>
            <a:spLocks noGrp="1"/>
          </p:cNvSpPr>
          <p:nvPr>
            <p:ph idx="1"/>
          </p:nvPr>
        </p:nvSpPr>
        <p:spPr/>
        <p:txBody>
          <a:bodyPr/>
          <a:lstStyle/>
          <a:p>
            <a:r>
              <a:rPr lang="fi-FI" dirty="0" smtClean="0"/>
              <a:t>Innovations drive economies more than ever before (?)</a:t>
            </a:r>
          </a:p>
          <a:p>
            <a:pPr lvl="1"/>
            <a:r>
              <a:rPr lang="fi-FI" dirty="0" smtClean="0"/>
              <a:t>Life cycles of business models get shorter, hence renewal</a:t>
            </a:r>
          </a:p>
          <a:p>
            <a:r>
              <a:rPr lang="fi-FI" dirty="0" smtClean="0"/>
              <a:t>(</a:t>
            </a:r>
            <a:r>
              <a:rPr lang="fi-FI" dirty="0" err="1" smtClean="0"/>
              <a:t>Fast</a:t>
            </a:r>
            <a:r>
              <a:rPr lang="fi-FI" dirty="0" smtClean="0"/>
              <a:t>) </a:t>
            </a:r>
            <a:r>
              <a:rPr lang="fi-FI" dirty="0" err="1" smtClean="0"/>
              <a:t>Growth</a:t>
            </a:r>
            <a:r>
              <a:rPr lang="fi-FI" dirty="0" smtClean="0"/>
              <a:t> creates</a:t>
            </a:r>
          </a:p>
          <a:p>
            <a:pPr lvl="1"/>
            <a:r>
              <a:rPr lang="fi-FI" dirty="0" smtClean="0"/>
              <a:t>Wealth</a:t>
            </a:r>
          </a:p>
          <a:p>
            <a:pPr lvl="1"/>
            <a:r>
              <a:rPr lang="fi-FI" dirty="0" smtClean="0"/>
              <a:t>Jobs</a:t>
            </a:r>
          </a:p>
        </p:txBody>
      </p:sp>
    </p:spTree>
    <p:extLst>
      <p:ext uri="{BB962C8B-B14F-4D97-AF65-F5344CB8AC3E}">
        <p14:creationId xmlns:p14="http://schemas.microsoft.com/office/powerpoint/2010/main" val="530209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NEW BUSINESS MODEL</a:t>
            </a:r>
            <a:endParaRPr lang="en-US" dirty="0"/>
          </a:p>
        </p:txBody>
      </p:sp>
      <p:sp>
        <p:nvSpPr>
          <p:cNvPr id="26627" name="Rectangle 3"/>
          <p:cNvSpPr>
            <a:spLocks noGrp="1" noChangeArrowheads="1"/>
          </p:cNvSpPr>
          <p:nvPr>
            <p:ph type="body" idx="1"/>
          </p:nvPr>
        </p:nvSpPr>
        <p:spPr/>
        <p:txBody>
          <a:bodyPr/>
          <a:lstStyle/>
          <a:p>
            <a:r>
              <a:rPr lang="fi-FI" dirty="0"/>
              <a:t>OLD 6: Hire a </a:t>
            </a:r>
            <a:r>
              <a:rPr lang="fi-FI" b="1" dirty="0"/>
              <a:t>charismatic</a:t>
            </a:r>
            <a:r>
              <a:rPr lang="fi-FI" dirty="0"/>
              <a:t> CEO</a:t>
            </a:r>
          </a:p>
          <a:p>
            <a:r>
              <a:rPr lang="fi-FI" dirty="0"/>
              <a:t>NEW 6: Hire a </a:t>
            </a:r>
            <a:r>
              <a:rPr lang="fi-FI" b="1" dirty="0"/>
              <a:t>courageous</a:t>
            </a:r>
            <a:r>
              <a:rPr lang="fi-FI" dirty="0"/>
              <a:t> CEO</a:t>
            </a:r>
          </a:p>
          <a:p>
            <a:pPr lvl="1"/>
            <a:r>
              <a:rPr lang="fi-FI" dirty="0"/>
              <a:t>is it </a:t>
            </a:r>
            <a:r>
              <a:rPr lang="fi-FI" i="1" dirty="0"/>
              <a:t>short-term</a:t>
            </a:r>
            <a:r>
              <a:rPr lang="fi-FI" dirty="0"/>
              <a:t> or </a:t>
            </a:r>
            <a:r>
              <a:rPr lang="fi-FI" i="1" dirty="0"/>
              <a:t>long-term</a:t>
            </a:r>
            <a:endParaRPr lang="fi-FI" dirty="0"/>
          </a:p>
          <a:p>
            <a:pPr lvl="1"/>
            <a:r>
              <a:rPr lang="fi-FI" dirty="0"/>
              <a:t>are we too impatient?</a:t>
            </a:r>
          </a:p>
          <a:p>
            <a:pPr lvl="2"/>
            <a:r>
              <a:rPr lang="fi-FI" dirty="0"/>
              <a:t>think from analog to digital (Xerox, Sony…)</a:t>
            </a:r>
          </a:p>
          <a:p>
            <a:pPr lvl="1"/>
            <a:r>
              <a:rPr lang="fi-FI" dirty="0"/>
              <a:t>change when you are on top</a:t>
            </a:r>
            <a:endParaRPr lang="en-US" dirty="0"/>
          </a:p>
        </p:txBody>
      </p:sp>
    </p:spTree>
    <p:extLst>
      <p:ext uri="{BB962C8B-B14F-4D97-AF65-F5344CB8AC3E}">
        <p14:creationId xmlns:p14="http://schemas.microsoft.com/office/powerpoint/2010/main" val="37170253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NEW BUSINESS MODEL</a:t>
            </a:r>
            <a:endParaRPr lang="en-US" dirty="0"/>
          </a:p>
        </p:txBody>
      </p:sp>
      <p:sp>
        <p:nvSpPr>
          <p:cNvPr id="27651" name="Rectangle 3"/>
          <p:cNvSpPr>
            <a:spLocks noGrp="1" noChangeArrowheads="1"/>
          </p:cNvSpPr>
          <p:nvPr>
            <p:ph type="body" idx="1"/>
          </p:nvPr>
        </p:nvSpPr>
        <p:spPr/>
        <p:txBody>
          <a:bodyPr/>
          <a:lstStyle/>
          <a:p>
            <a:r>
              <a:rPr lang="fi-FI" b="1" dirty="0"/>
              <a:t>OLD 7: Admire my might</a:t>
            </a:r>
          </a:p>
          <a:p>
            <a:r>
              <a:rPr lang="fi-FI" b="1" dirty="0"/>
              <a:t>NEW 7: Admire my soul</a:t>
            </a:r>
          </a:p>
          <a:p>
            <a:pPr lvl="1"/>
            <a:r>
              <a:rPr lang="fi-FI" dirty="0"/>
              <a:t> be </a:t>
            </a:r>
            <a:r>
              <a:rPr lang="fi-FI" i="1" dirty="0"/>
              <a:t>long-term</a:t>
            </a:r>
            <a:r>
              <a:rPr lang="fi-FI" dirty="0"/>
              <a:t> greedy, instead of </a:t>
            </a:r>
            <a:r>
              <a:rPr lang="fi-FI" i="1" dirty="0"/>
              <a:t>short-term </a:t>
            </a:r>
            <a:r>
              <a:rPr lang="fi-FI" dirty="0" smtClean="0"/>
              <a:t>greedy</a:t>
            </a:r>
          </a:p>
          <a:p>
            <a:pPr lvl="1"/>
            <a:r>
              <a:rPr lang="fi-FI" dirty="0"/>
              <a:t> </a:t>
            </a:r>
            <a:r>
              <a:rPr lang="fi-FI" i="1" dirty="0" smtClean="0">
                <a:solidFill>
                  <a:srgbClr val="FF0000"/>
                </a:solidFill>
                <a:effectLst>
                  <a:outerShdw blurRad="38100" dist="38100" dir="2700000" algn="tl">
                    <a:srgbClr val="000000">
                      <a:alpha val="43137"/>
                    </a:srgbClr>
                  </a:outerShdw>
                </a:effectLst>
              </a:rPr>
              <a:t>Obliquity </a:t>
            </a:r>
            <a:r>
              <a:rPr lang="fi-FI" i="1" dirty="0" smtClean="0">
                <a:effectLst>
                  <a:outerShdw blurRad="38100" dist="38100" dir="2700000" algn="tl">
                    <a:srgbClr val="000000">
                      <a:alpha val="43137"/>
                    </a:srgbClr>
                  </a:outerShdw>
                </a:effectLst>
              </a:rPr>
              <a:t>(</a:t>
            </a:r>
            <a:r>
              <a:rPr lang="fi-FI" dirty="0" smtClean="0"/>
              <a:t>indirect) is the key (is it?)</a:t>
            </a:r>
            <a:endParaRPr lang="fi-FI" dirty="0"/>
          </a:p>
          <a:p>
            <a:pPr lvl="1"/>
            <a:r>
              <a:rPr lang="fi-FI" dirty="0"/>
              <a:t> </a:t>
            </a:r>
            <a:r>
              <a:rPr lang="fi-FI" dirty="0" smtClean="0"/>
              <a:t>responsible </a:t>
            </a:r>
            <a:r>
              <a:rPr lang="fi-FI" dirty="0"/>
              <a:t>business is an asset (</a:t>
            </a:r>
            <a:r>
              <a:rPr lang="fi-FI" i="1" dirty="0"/>
              <a:t>is it?)</a:t>
            </a:r>
            <a:endParaRPr lang="en-US" dirty="0"/>
          </a:p>
        </p:txBody>
      </p:sp>
      <p:sp>
        <p:nvSpPr>
          <p:cNvPr id="4" name="Footer Placeholder 3"/>
          <p:cNvSpPr>
            <a:spLocks noGrp="1"/>
          </p:cNvSpPr>
          <p:nvPr>
            <p:ph type="ftr" sz="quarter" idx="11"/>
          </p:nvPr>
        </p:nvSpPr>
        <p:spPr/>
        <p:txBody>
          <a:bodyPr/>
          <a:lstStyle/>
          <a:p>
            <a:r>
              <a:rPr lang="fi-FI" dirty="0" smtClean="0"/>
              <a:t>YRS8 Antti Paasio II/2011</a:t>
            </a:r>
            <a:endParaRPr lang="fi-FI" dirty="0"/>
          </a:p>
        </p:txBody>
      </p:sp>
      <p:sp>
        <p:nvSpPr>
          <p:cNvPr id="5" name="Date Placeholder 4"/>
          <p:cNvSpPr>
            <a:spLocks noGrp="1"/>
          </p:cNvSpPr>
          <p:nvPr>
            <p:ph type="dt" sz="half" idx="10"/>
          </p:nvPr>
        </p:nvSpPr>
        <p:spPr/>
        <p:txBody>
          <a:bodyPr/>
          <a:lstStyle/>
          <a:p>
            <a:fld id="{29D1DC4A-6D80-AE46-A94C-009091FA355A}" type="datetime1">
              <a:rPr lang="en-US" smtClean="0"/>
              <a:pPr/>
              <a:t>8/26/2011</a:t>
            </a:fld>
            <a:endParaRPr lang="en-GB"/>
          </a:p>
        </p:txBody>
      </p:sp>
      <p:sp>
        <p:nvSpPr>
          <p:cNvPr id="6" name="Slide Number Placeholder 5"/>
          <p:cNvSpPr>
            <a:spLocks noGrp="1"/>
          </p:cNvSpPr>
          <p:nvPr>
            <p:ph type="sldNum" sz="quarter" idx="12"/>
          </p:nvPr>
        </p:nvSpPr>
        <p:spPr/>
        <p:txBody>
          <a:bodyPr/>
          <a:lstStyle/>
          <a:p>
            <a:fld id="{2E63C230-DE48-4C6C-9DD9-2D34372D1155}" type="slidenum">
              <a:rPr lang="en-GB" smtClean="0"/>
              <a:pPr/>
              <a:t>81</a:t>
            </a:fld>
            <a:endParaRPr lang="en-GB"/>
          </a:p>
        </p:txBody>
      </p:sp>
    </p:spTree>
    <p:extLst>
      <p:ext uri="{BB962C8B-B14F-4D97-AF65-F5344CB8AC3E}">
        <p14:creationId xmlns:p14="http://schemas.microsoft.com/office/powerpoint/2010/main" val="19612668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i="1" dirty="0" smtClean="0">
                <a:effectLst>
                  <a:outerShdw blurRad="38100" dist="38100" dir="2700000" algn="tl">
                    <a:srgbClr val="000000">
                      <a:alpha val="43137"/>
                    </a:srgbClr>
                  </a:outerShdw>
                </a:effectLst>
              </a:rPr>
              <a:t>BUILD IT AND THEY WILL COME</a:t>
            </a:r>
            <a:r>
              <a:rPr lang="fi-FI" dirty="0" smtClean="0"/>
              <a:t> ???</a:t>
            </a:r>
            <a:endParaRPr lang="fi-FI"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1"/>
            <a:r>
              <a:rPr lang="fi-FI" dirty="0" smtClean="0"/>
              <a:t>Is </a:t>
            </a:r>
            <a:r>
              <a:rPr lang="fi-FI" i="1" dirty="0" smtClean="0"/>
              <a:t>Technology Push</a:t>
            </a:r>
            <a:r>
              <a:rPr lang="fi-FI" dirty="0" smtClean="0"/>
              <a:t> still a valid model?</a:t>
            </a:r>
          </a:p>
          <a:p>
            <a:pPr lvl="1"/>
            <a:r>
              <a:rPr lang="fi-FI" dirty="0" smtClean="0"/>
              <a:t>Why do some good technologies fail and others (maybe worse) succeed?</a:t>
            </a:r>
          </a:p>
          <a:p>
            <a:pPr lvl="2"/>
            <a:r>
              <a:rPr lang="fi-FI" dirty="0" smtClean="0"/>
              <a:t>Pip Coburn: </a:t>
            </a:r>
            <a:r>
              <a:rPr lang="fi-FI" i="1" dirty="0" smtClean="0"/>
              <a:t>It is about </a:t>
            </a:r>
            <a:r>
              <a:rPr lang="fi-FI" i="1" dirty="0" smtClean="0">
                <a:effectLst>
                  <a:outerShdw blurRad="38100" dist="38100" dir="2700000" algn="tl">
                    <a:srgbClr val="000000">
                      <a:alpha val="43137"/>
                    </a:srgbClr>
                  </a:outerShdw>
                </a:effectLst>
              </a:rPr>
              <a:t>PROBLEMS USING THE OLD TECHNOLOGY VS. THE PAIN OF ADOPTION THE NEW ONE</a:t>
            </a:r>
          </a:p>
          <a:p>
            <a:pPr lvl="2"/>
            <a:r>
              <a:rPr lang="fi-FI" dirty="0" smtClean="0"/>
              <a:t>Stories, again!</a:t>
            </a:r>
          </a:p>
          <a:p>
            <a:pPr lvl="2"/>
            <a:r>
              <a:rPr lang="fi-FI" dirty="0" smtClean="0"/>
              <a:t>Chesbrough: Rejected Innovations make more value!!!</a:t>
            </a:r>
          </a:p>
          <a:p>
            <a:pPr lvl="3"/>
            <a:r>
              <a:rPr lang="fi-FI" dirty="0" smtClean="0"/>
              <a:t>It is about the whole ecosystem and </a:t>
            </a:r>
            <a:r>
              <a:rPr lang="fi-FI" i="1" u="sng" dirty="0" smtClean="0">
                <a:effectLst>
                  <a:outerShdw blurRad="38100" dist="38100" dir="2700000" algn="tl">
                    <a:srgbClr val="000000">
                      <a:alpha val="43137"/>
                    </a:srgbClr>
                  </a:outerShdw>
                </a:effectLst>
              </a:rPr>
              <a:t>entrepreneurship</a:t>
            </a:r>
            <a:r>
              <a:rPr lang="fi-FI" dirty="0" smtClean="0"/>
              <a:t> (again!)</a:t>
            </a:r>
            <a:endParaRPr lang="fi-FI" dirty="0"/>
          </a:p>
        </p:txBody>
      </p:sp>
    </p:spTree>
    <p:extLst>
      <p:ext uri="{BB962C8B-B14F-4D97-AF65-F5344CB8AC3E}">
        <p14:creationId xmlns:p14="http://schemas.microsoft.com/office/powerpoint/2010/main" val="6417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132856"/>
            <a:ext cx="7704856" cy="1323439"/>
          </a:xfrm>
          <a:prstGeom prst="rect">
            <a:avLst/>
          </a:prstGeom>
          <a:noFill/>
          <a:ln>
            <a:solidFill>
              <a:schemeClr val="accent1"/>
            </a:solidFill>
          </a:ln>
        </p:spPr>
        <p:txBody>
          <a:bodyPr wrap="square" rtlCol="0">
            <a:spAutoFit/>
          </a:bodyPr>
          <a:lstStyle/>
          <a:p>
            <a:pPr algn="ctr"/>
            <a:r>
              <a:rPr lang="fi-FI" sz="4000" dirty="0" smtClean="0"/>
              <a:t>ENTREPRENEURIAL ASPECTS OF STARTING-UP A NEW BUSINESS</a:t>
            </a:r>
            <a:endParaRPr lang="fi-FI" sz="4000" dirty="0"/>
          </a:p>
        </p:txBody>
      </p:sp>
    </p:spTree>
    <p:extLst>
      <p:ext uri="{BB962C8B-B14F-4D97-AF65-F5344CB8AC3E}">
        <p14:creationId xmlns:p14="http://schemas.microsoft.com/office/powerpoint/2010/main" val="327460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90066"/>
          </a:xfrm>
        </p:spPr>
        <p:txBody>
          <a:bodyPr rtlCol="0">
            <a:normAutofit/>
          </a:bodyPr>
          <a:lstStyle/>
          <a:p>
            <a:pPr algn="l" fontAlgn="auto">
              <a:spcAft>
                <a:spcPts val="0"/>
              </a:spcAft>
              <a:defRPr/>
            </a:pPr>
            <a:r>
              <a:rPr lang="fi-FI" sz="2600" b="1" dirty="0">
                <a:solidFill>
                  <a:srgbClr val="1F497D"/>
                </a:solidFill>
                <a:latin typeface="Arial"/>
                <a:cs typeface="Arial"/>
              </a:rPr>
              <a:t>N</a:t>
            </a:r>
            <a:r>
              <a:rPr lang="fi-FI" sz="2600" b="1" dirty="0" smtClean="0">
                <a:solidFill>
                  <a:srgbClr val="1F497D"/>
                </a:solidFill>
                <a:latin typeface="Arial"/>
                <a:cs typeface="Arial"/>
              </a:rPr>
              <a:t>ew </a:t>
            </a:r>
            <a:r>
              <a:rPr lang="fi-FI" sz="2600" b="1" dirty="0">
                <a:solidFill>
                  <a:srgbClr val="1F497D"/>
                </a:solidFill>
                <a:latin typeface="Arial"/>
                <a:cs typeface="Arial"/>
              </a:rPr>
              <a:t>B</a:t>
            </a:r>
            <a:r>
              <a:rPr lang="fi-FI" sz="2600" b="1" dirty="0" smtClean="0">
                <a:solidFill>
                  <a:srgbClr val="1F497D"/>
                </a:solidFill>
                <a:latin typeface="Arial"/>
                <a:cs typeface="Arial"/>
              </a:rPr>
              <a:t>usiness </a:t>
            </a:r>
            <a:r>
              <a:rPr lang="fi-FI" sz="2600" b="1" dirty="0">
                <a:solidFill>
                  <a:srgbClr val="1F497D"/>
                </a:solidFill>
                <a:latin typeface="Arial"/>
                <a:cs typeface="Arial"/>
              </a:rPr>
              <a:t>E</a:t>
            </a:r>
            <a:r>
              <a:rPr lang="fi-FI" sz="2600" b="1" dirty="0" smtClean="0">
                <a:solidFill>
                  <a:srgbClr val="1F497D"/>
                </a:solidFill>
                <a:latin typeface="Arial"/>
                <a:cs typeface="Arial"/>
              </a:rPr>
              <a:t>volution</a:t>
            </a:r>
            <a:endParaRPr lang="en-GB" sz="2600" b="1" dirty="0">
              <a:solidFill>
                <a:srgbClr val="1F497D"/>
              </a:solidFill>
              <a:latin typeface="Arial"/>
              <a:cs typeface="Arial"/>
            </a:endParaRPr>
          </a:p>
        </p:txBody>
      </p:sp>
      <p:grpSp>
        <p:nvGrpSpPr>
          <p:cNvPr id="3" name="Group 7"/>
          <p:cNvGrpSpPr>
            <a:grpSpLocks/>
          </p:cNvGrpSpPr>
          <p:nvPr/>
        </p:nvGrpSpPr>
        <p:grpSpPr bwMode="auto">
          <a:xfrm>
            <a:off x="1428750" y="1571625"/>
            <a:ext cx="7000875" cy="4572000"/>
            <a:chOff x="1428728" y="1571612"/>
            <a:chExt cx="7000924" cy="4572032"/>
          </a:xfrm>
        </p:grpSpPr>
        <p:cxnSp>
          <p:nvCxnSpPr>
            <p:cNvPr id="5" name="Straight Arrow Connector 4"/>
            <p:cNvCxnSpPr/>
            <p:nvPr/>
          </p:nvCxnSpPr>
          <p:spPr>
            <a:xfrm rot="5400000" flipH="1" flipV="1">
              <a:off x="1500961" y="3856834"/>
              <a:ext cx="457203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28728" y="3857628"/>
              <a:ext cx="70009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1751013" y="1785938"/>
            <a:ext cx="6321425" cy="3738562"/>
          </a:xfrm>
          <a:custGeom>
            <a:avLst/>
            <a:gdLst>
              <a:gd name="connsiteX0" fmla="*/ 141667 w 6452315"/>
              <a:gd name="connsiteY0" fmla="*/ 3670479 h 4146997"/>
              <a:gd name="connsiteX1" fmla="*/ 218941 w 6452315"/>
              <a:gd name="connsiteY1" fmla="*/ 2253803 h 4146997"/>
              <a:gd name="connsiteX2" fmla="*/ 1455312 w 6452315"/>
              <a:gd name="connsiteY2" fmla="*/ 901522 h 4146997"/>
              <a:gd name="connsiteX3" fmla="*/ 2060619 w 6452315"/>
              <a:gd name="connsiteY3" fmla="*/ 721217 h 4146997"/>
              <a:gd name="connsiteX4" fmla="*/ 3181081 w 6452315"/>
              <a:gd name="connsiteY4" fmla="*/ 1738648 h 4146997"/>
              <a:gd name="connsiteX5" fmla="*/ 3837904 w 6452315"/>
              <a:gd name="connsiteY5" fmla="*/ 3400023 h 4146997"/>
              <a:gd name="connsiteX6" fmla="*/ 5293217 w 6452315"/>
              <a:gd name="connsiteY6" fmla="*/ 3580327 h 4146997"/>
              <a:gd name="connsiteX7" fmla="*/ 6452315 w 6452315"/>
              <a:gd name="connsiteY7" fmla="*/ 0 h 41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2315" h="4146997">
                <a:moveTo>
                  <a:pt x="141667" y="3670479"/>
                </a:moveTo>
                <a:cubicBezTo>
                  <a:pt x="70833" y="3192887"/>
                  <a:pt x="0" y="2715296"/>
                  <a:pt x="218941" y="2253803"/>
                </a:cubicBezTo>
                <a:cubicBezTo>
                  <a:pt x="437882" y="1792310"/>
                  <a:pt x="1148366" y="1156953"/>
                  <a:pt x="1455312" y="901522"/>
                </a:cubicBezTo>
                <a:cubicBezTo>
                  <a:pt x="1762258" y="646091"/>
                  <a:pt x="1772991" y="581696"/>
                  <a:pt x="2060619" y="721217"/>
                </a:cubicBezTo>
                <a:cubicBezTo>
                  <a:pt x="2348247" y="860738"/>
                  <a:pt x="2884867" y="1292180"/>
                  <a:pt x="3181081" y="1738648"/>
                </a:cubicBezTo>
                <a:cubicBezTo>
                  <a:pt x="3477295" y="2185116"/>
                  <a:pt x="3485881" y="3093077"/>
                  <a:pt x="3837904" y="3400023"/>
                </a:cubicBezTo>
                <a:cubicBezTo>
                  <a:pt x="4189927" y="3706969"/>
                  <a:pt x="4857482" y="4146997"/>
                  <a:pt x="5293217" y="3580327"/>
                </a:cubicBezTo>
                <a:cubicBezTo>
                  <a:pt x="5728952" y="3013657"/>
                  <a:pt x="6452315" y="0"/>
                  <a:pt x="6452315" y="0"/>
                </a:cubicBez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0" name="TextBox 9"/>
          <p:cNvSpPr txBox="1">
            <a:spLocks noChangeArrowheads="1"/>
          </p:cNvSpPr>
          <p:nvPr/>
        </p:nvSpPr>
        <p:spPr bwMode="auto">
          <a:xfrm>
            <a:off x="1500188" y="5286375"/>
            <a:ext cx="1052512" cy="369888"/>
          </a:xfrm>
          <a:prstGeom prst="rect">
            <a:avLst/>
          </a:prstGeom>
          <a:noFill/>
          <a:ln w="9525">
            <a:noFill/>
            <a:miter lim="800000"/>
            <a:headEnd/>
            <a:tailEnd/>
          </a:ln>
        </p:spPr>
        <p:txBody>
          <a:bodyPr wrap="none">
            <a:spAutoFit/>
          </a:bodyPr>
          <a:lstStyle/>
          <a:p>
            <a:r>
              <a:rPr lang="fi-FI">
                <a:latin typeface="Calibri" pitchFamily="34" charset="0"/>
              </a:rPr>
              <a:t>SOURCES</a:t>
            </a:r>
            <a:endParaRPr lang="en-GB">
              <a:latin typeface="Calibri" pitchFamily="34" charset="0"/>
            </a:endParaRPr>
          </a:p>
        </p:txBody>
      </p:sp>
      <p:sp>
        <p:nvSpPr>
          <p:cNvPr id="11" name="TextBox 10"/>
          <p:cNvSpPr txBox="1">
            <a:spLocks noChangeArrowheads="1"/>
          </p:cNvSpPr>
          <p:nvPr/>
        </p:nvSpPr>
        <p:spPr bwMode="auto">
          <a:xfrm>
            <a:off x="2786063" y="1785938"/>
            <a:ext cx="1184275" cy="646112"/>
          </a:xfrm>
          <a:prstGeom prst="rect">
            <a:avLst/>
          </a:prstGeom>
          <a:noFill/>
          <a:ln w="9525">
            <a:noFill/>
            <a:miter lim="800000"/>
            <a:headEnd/>
            <a:tailEnd/>
          </a:ln>
        </p:spPr>
        <p:txBody>
          <a:bodyPr wrap="none">
            <a:spAutoFit/>
          </a:bodyPr>
          <a:lstStyle/>
          <a:p>
            <a:pPr algn="ctr"/>
            <a:r>
              <a:rPr lang="fi-FI">
                <a:latin typeface="Calibri" pitchFamily="34" charset="0"/>
              </a:rPr>
              <a:t>BUSINESS</a:t>
            </a:r>
          </a:p>
          <a:p>
            <a:pPr algn="ctr"/>
            <a:r>
              <a:rPr lang="fi-FI">
                <a:latin typeface="Calibri" pitchFamily="34" charset="0"/>
              </a:rPr>
              <a:t>PLANNING</a:t>
            </a:r>
            <a:endParaRPr lang="en-GB">
              <a:latin typeface="Calibri" pitchFamily="34" charset="0"/>
            </a:endParaRPr>
          </a:p>
        </p:txBody>
      </p:sp>
      <p:sp>
        <p:nvSpPr>
          <p:cNvPr id="12" name="TextBox 11"/>
          <p:cNvSpPr txBox="1">
            <a:spLocks noChangeArrowheads="1"/>
          </p:cNvSpPr>
          <p:nvPr/>
        </p:nvSpPr>
        <p:spPr bwMode="auto">
          <a:xfrm>
            <a:off x="785813" y="2786063"/>
            <a:ext cx="1617662" cy="646112"/>
          </a:xfrm>
          <a:prstGeom prst="rect">
            <a:avLst/>
          </a:prstGeom>
          <a:noFill/>
          <a:ln w="9525">
            <a:noFill/>
            <a:miter lim="800000"/>
            <a:headEnd/>
            <a:tailEnd/>
          </a:ln>
        </p:spPr>
        <p:txBody>
          <a:bodyPr wrap="none">
            <a:spAutoFit/>
          </a:bodyPr>
          <a:lstStyle/>
          <a:p>
            <a:pPr algn="ctr"/>
            <a:r>
              <a:rPr lang="fi-FI">
                <a:latin typeface="Calibri" pitchFamily="34" charset="0"/>
              </a:rPr>
              <a:t>IDEA</a:t>
            </a:r>
          </a:p>
          <a:p>
            <a:pPr algn="ctr"/>
            <a:r>
              <a:rPr lang="fi-FI">
                <a:latin typeface="Calibri" pitchFamily="34" charset="0"/>
              </a:rPr>
              <a:t>DEVELOPMENT</a:t>
            </a:r>
            <a:endParaRPr lang="en-GB">
              <a:latin typeface="Calibri" pitchFamily="34" charset="0"/>
            </a:endParaRPr>
          </a:p>
        </p:txBody>
      </p:sp>
      <p:sp>
        <p:nvSpPr>
          <p:cNvPr id="13" name="TextBox 12"/>
          <p:cNvSpPr txBox="1">
            <a:spLocks noChangeArrowheads="1"/>
          </p:cNvSpPr>
          <p:nvPr/>
        </p:nvSpPr>
        <p:spPr bwMode="auto">
          <a:xfrm>
            <a:off x="4283968" y="5723446"/>
            <a:ext cx="2644827" cy="369332"/>
          </a:xfrm>
          <a:prstGeom prst="rect">
            <a:avLst/>
          </a:prstGeom>
          <a:noFill/>
          <a:ln w="9525">
            <a:noFill/>
            <a:miter lim="800000"/>
            <a:headEnd/>
            <a:tailEnd/>
          </a:ln>
        </p:spPr>
        <p:txBody>
          <a:bodyPr wrap="none">
            <a:spAutoFit/>
          </a:bodyPr>
          <a:lstStyle/>
          <a:p>
            <a:r>
              <a:rPr lang="fi-FI" dirty="0" smtClean="0">
                <a:latin typeface="Calibri" pitchFamily="34" charset="0"/>
              </a:rPr>
              <a:t>(DEATH VALLEY) </a:t>
            </a:r>
            <a:r>
              <a:rPr lang="fi-FI" dirty="0">
                <a:latin typeface="Calibri" pitchFamily="34" charset="0"/>
              </a:rPr>
              <a:t>SURVIVAL</a:t>
            </a:r>
            <a:endParaRPr lang="en-GB" dirty="0">
              <a:latin typeface="Calibri" pitchFamily="34" charset="0"/>
            </a:endParaRPr>
          </a:p>
        </p:txBody>
      </p:sp>
      <p:sp>
        <p:nvSpPr>
          <p:cNvPr id="14" name="TextBox 13"/>
          <p:cNvSpPr txBox="1">
            <a:spLocks noChangeArrowheads="1"/>
          </p:cNvSpPr>
          <p:nvPr/>
        </p:nvSpPr>
        <p:spPr bwMode="auto">
          <a:xfrm>
            <a:off x="8033446" y="2074863"/>
            <a:ext cx="1065213" cy="646113"/>
          </a:xfrm>
          <a:prstGeom prst="rect">
            <a:avLst/>
          </a:prstGeom>
          <a:noFill/>
          <a:ln w="9525">
            <a:noFill/>
            <a:miter lim="800000"/>
            <a:headEnd/>
            <a:tailEnd/>
          </a:ln>
        </p:spPr>
        <p:txBody>
          <a:bodyPr wrap="none">
            <a:spAutoFit/>
          </a:bodyPr>
          <a:lstStyle/>
          <a:p>
            <a:r>
              <a:rPr lang="fi-FI" dirty="0">
                <a:latin typeface="Calibri" pitchFamily="34" charset="0"/>
              </a:rPr>
              <a:t>HIGH</a:t>
            </a:r>
          </a:p>
          <a:p>
            <a:r>
              <a:rPr lang="fi-FI" dirty="0">
                <a:latin typeface="Calibri" pitchFamily="34" charset="0"/>
              </a:rPr>
              <a:t>GROWTH</a:t>
            </a:r>
            <a:endParaRPr lang="en-GB" dirty="0">
              <a:latin typeface="Calibri" pitchFamily="34" charset="0"/>
            </a:endParaRPr>
          </a:p>
        </p:txBody>
      </p:sp>
      <p:sp>
        <p:nvSpPr>
          <p:cNvPr id="15" name="TextBox 14"/>
          <p:cNvSpPr txBox="1">
            <a:spLocks noChangeArrowheads="1"/>
          </p:cNvSpPr>
          <p:nvPr/>
        </p:nvSpPr>
        <p:spPr bwMode="auto">
          <a:xfrm>
            <a:off x="7666038" y="3197225"/>
            <a:ext cx="1065212" cy="646113"/>
          </a:xfrm>
          <a:prstGeom prst="rect">
            <a:avLst/>
          </a:prstGeom>
          <a:noFill/>
          <a:ln w="9525">
            <a:noFill/>
            <a:miter lim="800000"/>
            <a:headEnd/>
            <a:tailEnd/>
          </a:ln>
        </p:spPr>
        <p:txBody>
          <a:bodyPr wrap="none">
            <a:spAutoFit/>
          </a:bodyPr>
          <a:lstStyle/>
          <a:p>
            <a:r>
              <a:rPr lang="fi-FI">
                <a:latin typeface="Calibri" pitchFamily="34" charset="0"/>
              </a:rPr>
              <a:t>LOW</a:t>
            </a:r>
          </a:p>
          <a:p>
            <a:r>
              <a:rPr lang="fi-FI">
                <a:latin typeface="Calibri" pitchFamily="34" charset="0"/>
              </a:rPr>
              <a:t>GROWTH</a:t>
            </a:r>
            <a:endParaRPr lang="en-GB">
              <a:latin typeface="Calibri" pitchFamily="34" charset="0"/>
            </a:endParaRPr>
          </a:p>
        </p:txBody>
      </p:sp>
      <p:sp>
        <p:nvSpPr>
          <p:cNvPr id="9227" name="TextBox 15"/>
          <p:cNvSpPr txBox="1">
            <a:spLocks noChangeArrowheads="1"/>
          </p:cNvSpPr>
          <p:nvPr/>
        </p:nvSpPr>
        <p:spPr bwMode="auto">
          <a:xfrm>
            <a:off x="8097837" y="3933056"/>
            <a:ext cx="663575" cy="368300"/>
          </a:xfrm>
          <a:prstGeom prst="rect">
            <a:avLst/>
          </a:prstGeom>
          <a:noFill/>
          <a:ln w="9525">
            <a:noFill/>
            <a:miter lim="800000"/>
            <a:headEnd/>
            <a:tailEnd/>
          </a:ln>
        </p:spPr>
        <p:txBody>
          <a:bodyPr wrap="none">
            <a:spAutoFit/>
          </a:bodyPr>
          <a:lstStyle/>
          <a:p>
            <a:r>
              <a:rPr lang="fi-FI" dirty="0">
                <a:solidFill>
                  <a:schemeClr val="accent1"/>
                </a:solidFill>
                <a:latin typeface="Calibri" pitchFamily="34" charset="0"/>
              </a:rPr>
              <a:t>TIME</a:t>
            </a:r>
            <a:endParaRPr lang="en-GB" dirty="0">
              <a:solidFill>
                <a:schemeClr val="accent1"/>
              </a:solidFill>
              <a:latin typeface="Calibri" pitchFamily="34" charset="0"/>
            </a:endParaRPr>
          </a:p>
        </p:txBody>
      </p:sp>
      <p:sp>
        <p:nvSpPr>
          <p:cNvPr id="9228" name="TextBox 16"/>
          <p:cNvSpPr txBox="1">
            <a:spLocks noChangeArrowheads="1"/>
          </p:cNvSpPr>
          <p:nvPr/>
        </p:nvSpPr>
        <p:spPr bwMode="auto">
          <a:xfrm>
            <a:off x="3059832" y="1201736"/>
            <a:ext cx="1636712" cy="369888"/>
          </a:xfrm>
          <a:prstGeom prst="rect">
            <a:avLst/>
          </a:prstGeom>
          <a:noFill/>
          <a:ln w="9525">
            <a:noFill/>
            <a:miter lim="800000"/>
            <a:headEnd/>
            <a:tailEnd/>
          </a:ln>
        </p:spPr>
        <p:txBody>
          <a:bodyPr wrap="none">
            <a:spAutoFit/>
          </a:bodyPr>
          <a:lstStyle/>
          <a:p>
            <a:r>
              <a:rPr lang="fi-FI" dirty="0">
                <a:solidFill>
                  <a:schemeClr val="accent1"/>
                </a:solidFill>
                <a:latin typeface="Calibri" pitchFamily="34" charset="0"/>
              </a:rPr>
              <a:t>PERFORMANCE</a:t>
            </a:r>
            <a:endParaRPr lang="en-GB" dirty="0">
              <a:solidFill>
                <a:schemeClr val="accent1"/>
              </a:solidFill>
              <a:latin typeface="Calibri" pitchFamily="34" charset="0"/>
            </a:endParaRPr>
          </a:p>
        </p:txBody>
      </p:sp>
      <p:sp>
        <p:nvSpPr>
          <p:cNvPr id="4" name="TextBox 3"/>
          <p:cNvSpPr txBox="1"/>
          <p:nvPr/>
        </p:nvSpPr>
        <p:spPr>
          <a:xfrm>
            <a:off x="3434360" y="2477268"/>
            <a:ext cx="732893" cy="523220"/>
          </a:xfrm>
          <a:prstGeom prst="rect">
            <a:avLst/>
          </a:prstGeom>
          <a:noFill/>
        </p:spPr>
        <p:txBody>
          <a:bodyPr wrap="none" rtlCol="0">
            <a:spAutoFit/>
          </a:bodyPr>
          <a:lstStyle/>
          <a:p>
            <a:r>
              <a:rPr lang="fi-FI" sz="2800" dirty="0" smtClean="0">
                <a:effectLst>
                  <a:outerShdw blurRad="38100" dist="38100" dir="2700000" algn="tl">
                    <a:srgbClr val="000000">
                      <a:alpha val="43137"/>
                    </a:srgbClr>
                  </a:outerShdw>
                </a:effectLst>
              </a:rPr>
              <a:t>100</a:t>
            </a:r>
            <a:endParaRPr lang="fi-FI" sz="2800" dirty="0">
              <a:effectLst>
                <a:outerShdw blurRad="38100" dist="38100" dir="2700000" algn="tl">
                  <a:srgbClr val="000000">
                    <a:alpha val="43137"/>
                  </a:srgbClr>
                </a:outerShdw>
              </a:effectLst>
            </a:endParaRPr>
          </a:p>
        </p:txBody>
      </p:sp>
      <p:sp>
        <p:nvSpPr>
          <p:cNvPr id="21" name="TextBox 20"/>
          <p:cNvSpPr txBox="1"/>
          <p:nvPr/>
        </p:nvSpPr>
        <p:spPr>
          <a:xfrm>
            <a:off x="6928795" y="3409836"/>
            <a:ext cx="550151" cy="523220"/>
          </a:xfrm>
          <a:prstGeom prst="rect">
            <a:avLst/>
          </a:prstGeom>
          <a:noFill/>
        </p:spPr>
        <p:txBody>
          <a:bodyPr wrap="none" rtlCol="0">
            <a:spAutoFit/>
          </a:bodyPr>
          <a:lstStyle/>
          <a:p>
            <a:r>
              <a:rPr lang="fi-FI" sz="2800" dirty="0">
                <a:effectLst>
                  <a:outerShdw blurRad="38100" dist="38100" dir="2700000" algn="tl">
                    <a:srgbClr val="000000">
                      <a:alpha val="43137"/>
                    </a:srgbClr>
                  </a:outerShdw>
                </a:effectLst>
              </a:rPr>
              <a:t>5</a:t>
            </a:r>
            <a:r>
              <a:rPr lang="fi-FI" sz="2800" dirty="0" smtClean="0">
                <a:effectLst>
                  <a:outerShdw blurRad="38100" dist="38100" dir="2700000" algn="tl">
                    <a:srgbClr val="000000">
                      <a:alpha val="43137"/>
                    </a:srgbClr>
                  </a:outerShdw>
                </a:effectLst>
              </a:rPr>
              <a:t>0</a:t>
            </a:r>
            <a:endParaRPr lang="fi-FI" sz="2800" dirty="0">
              <a:effectLst>
                <a:outerShdw blurRad="38100" dist="38100" dir="2700000" algn="tl">
                  <a:srgbClr val="000000">
                    <a:alpha val="43137"/>
                  </a:srgbClr>
                </a:outerShdw>
              </a:effectLst>
            </a:endParaRPr>
          </a:p>
        </p:txBody>
      </p:sp>
      <p:sp>
        <p:nvSpPr>
          <p:cNvPr id="22" name="TextBox 21"/>
          <p:cNvSpPr txBox="1"/>
          <p:nvPr/>
        </p:nvSpPr>
        <p:spPr>
          <a:xfrm>
            <a:off x="7482334" y="2170440"/>
            <a:ext cx="367408" cy="523220"/>
          </a:xfrm>
          <a:prstGeom prst="rect">
            <a:avLst/>
          </a:prstGeom>
          <a:noFill/>
        </p:spPr>
        <p:txBody>
          <a:bodyPr wrap="none" rtlCol="0">
            <a:spAutoFit/>
          </a:bodyPr>
          <a:lstStyle/>
          <a:p>
            <a:r>
              <a:rPr lang="fi-FI" sz="2800" dirty="0">
                <a:effectLst>
                  <a:outerShdw blurRad="38100" dist="38100" dir="2700000" algn="tl">
                    <a:srgbClr val="000000">
                      <a:alpha val="43137"/>
                    </a:srgbClr>
                  </a:outerShdw>
                </a:effectLst>
              </a:rPr>
              <a:t>1</a:t>
            </a:r>
          </a:p>
        </p:txBody>
      </p:sp>
      <p:sp>
        <p:nvSpPr>
          <p:cNvPr id="23" name="TextBox 22"/>
          <p:cNvSpPr txBox="1"/>
          <p:nvPr/>
        </p:nvSpPr>
        <p:spPr>
          <a:xfrm>
            <a:off x="7831236" y="1373354"/>
            <a:ext cx="641522" cy="523220"/>
          </a:xfrm>
          <a:prstGeom prst="rect">
            <a:avLst/>
          </a:prstGeom>
          <a:noFill/>
        </p:spPr>
        <p:txBody>
          <a:bodyPr wrap="none" rtlCol="0">
            <a:spAutoFit/>
          </a:bodyPr>
          <a:lstStyle/>
          <a:p>
            <a:r>
              <a:rPr lang="fi-FI" sz="2800" dirty="0" smtClean="0">
                <a:effectLst>
                  <a:outerShdw blurRad="38100" dist="38100" dir="2700000" algn="tl">
                    <a:srgbClr val="000000">
                      <a:alpha val="43137"/>
                    </a:srgbClr>
                  </a:outerShdw>
                </a:effectLst>
              </a:rPr>
              <a:t>0...</a:t>
            </a:r>
            <a:endParaRPr lang="fi-FI" sz="2800" dirty="0">
              <a:effectLst>
                <a:outerShdw blurRad="38100" dist="38100" dir="2700000" algn="tl">
                  <a:srgbClr val="000000">
                    <a:alpha val="43137"/>
                  </a:srgbClr>
                </a:outerShdw>
              </a:effectLst>
            </a:endParaRPr>
          </a:p>
        </p:txBody>
      </p:sp>
      <p:sp>
        <p:nvSpPr>
          <p:cNvPr id="24" name="TextBox 23"/>
          <p:cNvSpPr txBox="1"/>
          <p:nvPr/>
        </p:nvSpPr>
        <p:spPr>
          <a:xfrm>
            <a:off x="1133741" y="4534894"/>
            <a:ext cx="732893" cy="523220"/>
          </a:xfrm>
          <a:prstGeom prst="rect">
            <a:avLst/>
          </a:prstGeom>
          <a:noFill/>
        </p:spPr>
        <p:txBody>
          <a:bodyPr wrap="none" rtlCol="0">
            <a:spAutoFit/>
          </a:bodyPr>
          <a:lstStyle/>
          <a:p>
            <a:r>
              <a:rPr lang="fi-FI" sz="2800" dirty="0">
                <a:effectLst>
                  <a:outerShdw blurRad="38100" dist="38100" dir="2700000" algn="tl">
                    <a:srgbClr val="000000">
                      <a:alpha val="43137"/>
                    </a:srgbClr>
                  </a:outerShdw>
                </a:effectLst>
              </a:rPr>
              <a:t>3</a:t>
            </a:r>
            <a:r>
              <a:rPr lang="fi-FI" sz="2800" dirty="0" smtClean="0">
                <a:effectLst>
                  <a:outerShdw blurRad="38100" dist="38100" dir="2700000" algn="tl">
                    <a:srgbClr val="000000">
                      <a:alpha val="43137"/>
                    </a:srgbClr>
                  </a:outerShdw>
                </a:effectLst>
              </a:rPr>
              <a:t>00</a:t>
            </a:r>
            <a:endParaRPr lang="fi-FI" sz="2800" dirty="0">
              <a:effectLst>
                <a:outerShdw blurRad="38100" dist="38100" dir="2700000" algn="tl">
                  <a:srgbClr val="000000">
                    <a:alpha val="43137"/>
                  </a:srgbClr>
                </a:outerShdw>
              </a:effectLst>
            </a:endParaRPr>
          </a:p>
        </p:txBody>
      </p:sp>
      <p:grpSp>
        <p:nvGrpSpPr>
          <p:cNvPr id="26" name="Group 25"/>
          <p:cNvGrpSpPr/>
          <p:nvPr/>
        </p:nvGrpSpPr>
        <p:grpSpPr>
          <a:xfrm>
            <a:off x="6876256" y="3356992"/>
            <a:ext cx="1715336" cy="2854600"/>
            <a:chOff x="6876256" y="3356992"/>
            <a:chExt cx="1715336" cy="2854600"/>
          </a:xfrm>
        </p:grpSpPr>
        <p:sp>
          <p:nvSpPr>
            <p:cNvPr id="6" name="Oval 5"/>
            <p:cNvSpPr/>
            <p:nvPr/>
          </p:nvSpPr>
          <p:spPr>
            <a:xfrm>
              <a:off x="6876256" y="3356992"/>
              <a:ext cx="606078" cy="6480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traight Arrow Connector 15"/>
            <p:cNvCxnSpPr/>
            <p:nvPr/>
          </p:nvCxnSpPr>
          <p:spPr>
            <a:xfrm flipH="1" flipV="1">
              <a:off x="7308304" y="4005064"/>
              <a:ext cx="725142" cy="1281312"/>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65349" y="5288262"/>
              <a:ext cx="1026243" cy="923330"/>
            </a:xfrm>
            <a:prstGeom prst="rect">
              <a:avLst/>
            </a:prstGeom>
            <a:noFill/>
            <a:ln>
              <a:solidFill>
                <a:srgbClr val="0070C0"/>
              </a:solidFill>
            </a:ln>
          </p:spPr>
          <p:txBody>
            <a:bodyPr wrap="none" rtlCol="0">
              <a:spAutoFit/>
            </a:bodyPr>
            <a:lstStyle/>
            <a:p>
              <a:pPr algn="ctr"/>
              <a:r>
                <a:rPr lang="fi-FI" dirty="0" smtClean="0"/>
                <a:t>BIZ PLAN</a:t>
              </a:r>
            </a:p>
            <a:p>
              <a:pPr algn="ctr"/>
              <a:r>
                <a:rPr lang="fi-FI" dirty="0" smtClean="0"/>
                <a:t>HELPS</a:t>
              </a:r>
            </a:p>
            <a:p>
              <a:pPr algn="ctr"/>
              <a:r>
                <a:rPr lang="fi-FI" dirty="0" smtClean="0"/>
                <a:t>A LOT!</a:t>
              </a:r>
              <a:endParaRPr lang="fi-FI" dirty="0"/>
            </a:p>
          </p:txBody>
        </p:sp>
      </p:grpSp>
    </p:spTree>
    <p:extLst>
      <p:ext uri="{BB962C8B-B14F-4D97-AF65-F5344CB8AC3E}">
        <p14:creationId xmlns:p14="http://schemas.microsoft.com/office/powerpoint/2010/main" val="1642204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strVal val="#ppt_w*0.7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4" grpId="0"/>
      <p:bldP spid="21" grpId="0"/>
      <p:bldP spid="22" grpId="0"/>
      <p:bldP spid="23" grpId="0"/>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72192757"/>
              </p:ext>
            </p:extLst>
          </p:nvPr>
        </p:nvGraphicFramePr>
        <p:xfrm>
          <a:off x="214282" y="160414"/>
          <a:ext cx="7786741" cy="5608320"/>
        </p:xfrm>
        <a:graphic>
          <a:graphicData uri="http://schemas.openxmlformats.org/drawingml/2006/table">
            <a:tbl>
              <a:tblPr firstRow="1" bandRow="1">
                <a:tableStyleId>{5C22544A-7EE6-4342-B048-85BDC9FD1C3A}</a:tableStyleId>
              </a:tblPr>
              <a:tblGrid>
                <a:gridCol w="2670676"/>
                <a:gridCol w="1670544"/>
                <a:gridCol w="1670544"/>
                <a:gridCol w="1774977"/>
              </a:tblGrid>
              <a:tr h="370840">
                <a:tc>
                  <a:txBody>
                    <a:bodyPr/>
                    <a:lstStyle/>
                    <a:p>
                      <a:r>
                        <a:rPr lang="fi-FI" b="0" dirty="0" smtClean="0"/>
                        <a:t>INPUT</a:t>
                      </a:r>
                      <a:endParaRPr lang="en-GB" b="0" dirty="0"/>
                    </a:p>
                  </a:txBody>
                  <a:tcPr/>
                </a:tc>
                <a:tc>
                  <a:txBody>
                    <a:bodyPr/>
                    <a:lstStyle/>
                    <a:p>
                      <a:r>
                        <a:rPr lang="fi-FI" dirty="0" smtClean="0"/>
                        <a:t>Finland</a:t>
                      </a:r>
                      <a:endParaRPr lang="en-GB" dirty="0"/>
                    </a:p>
                  </a:txBody>
                  <a:tcPr/>
                </a:tc>
                <a:tc>
                  <a:txBody>
                    <a:bodyPr/>
                    <a:lstStyle/>
                    <a:p>
                      <a:r>
                        <a:rPr lang="fi-FI" dirty="0" smtClean="0"/>
                        <a:t>Israel</a:t>
                      </a:r>
                      <a:endParaRPr lang="en-GB" dirty="0"/>
                    </a:p>
                  </a:txBody>
                  <a:tcPr/>
                </a:tc>
                <a:tc>
                  <a:txBody>
                    <a:bodyPr/>
                    <a:lstStyle/>
                    <a:p>
                      <a:r>
                        <a:rPr lang="fi-FI" dirty="0" smtClean="0"/>
                        <a:t>Massachusetts</a:t>
                      </a:r>
                      <a:endParaRPr lang="en-GB" dirty="0"/>
                    </a:p>
                  </a:txBody>
                  <a:tcPr/>
                </a:tc>
              </a:tr>
              <a:tr h="370840">
                <a:tc>
                  <a:txBody>
                    <a:bodyPr/>
                    <a:lstStyle/>
                    <a:p>
                      <a:r>
                        <a:rPr lang="fi-FI" sz="1600" dirty="0" smtClean="0"/>
                        <a:t>Population</a:t>
                      </a:r>
                      <a:endParaRPr lang="en-GB" sz="1600" dirty="0"/>
                    </a:p>
                  </a:txBody>
                  <a:tcPr/>
                </a:tc>
                <a:tc>
                  <a:txBody>
                    <a:bodyPr/>
                    <a:lstStyle/>
                    <a:p>
                      <a:pPr algn="ctr"/>
                      <a:r>
                        <a:rPr lang="fi-FI" dirty="0" smtClean="0"/>
                        <a:t>5.2</a:t>
                      </a:r>
                      <a:endParaRPr lang="en-GB" dirty="0"/>
                    </a:p>
                  </a:txBody>
                  <a:tcPr/>
                </a:tc>
                <a:tc>
                  <a:txBody>
                    <a:bodyPr/>
                    <a:lstStyle/>
                    <a:p>
                      <a:pPr algn="ctr"/>
                      <a:r>
                        <a:rPr lang="fi-FI" dirty="0" smtClean="0"/>
                        <a:t>6.9</a:t>
                      </a:r>
                      <a:endParaRPr lang="en-GB" dirty="0"/>
                    </a:p>
                  </a:txBody>
                  <a:tcPr/>
                </a:tc>
                <a:tc>
                  <a:txBody>
                    <a:bodyPr/>
                    <a:lstStyle/>
                    <a:p>
                      <a:pPr algn="ctr"/>
                      <a:r>
                        <a:rPr lang="fi-FI" dirty="0" smtClean="0"/>
                        <a:t>6.3</a:t>
                      </a:r>
                      <a:endParaRPr lang="en-GB" dirty="0"/>
                    </a:p>
                  </a:txBody>
                  <a:tcPr/>
                </a:tc>
              </a:tr>
              <a:tr h="370840">
                <a:tc>
                  <a:txBody>
                    <a:bodyPr/>
                    <a:lstStyle/>
                    <a:p>
                      <a:r>
                        <a:rPr lang="fi-FI" sz="1600" dirty="0" smtClean="0"/>
                        <a:t>Academic degrees %</a:t>
                      </a:r>
                      <a:endParaRPr lang="en-GB" sz="1600" dirty="0"/>
                    </a:p>
                  </a:txBody>
                  <a:tcPr/>
                </a:tc>
                <a:tc>
                  <a:txBody>
                    <a:bodyPr/>
                    <a:lstStyle/>
                    <a:p>
                      <a:pPr algn="ctr"/>
                      <a:r>
                        <a:rPr lang="fi-FI" dirty="0" smtClean="0"/>
                        <a:t>25</a:t>
                      </a:r>
                      <a:endParaRPr lang="en-GB" dirty="0"/>
                    </a:p>
                  </a:txBody>
                  <a:tcPr/>
                </a:tc>
                <a:tc>
                  <a:txBody>
                    <a:bodyPr/>
                    <a:lstStyle/>
                    <a:p>
                      <a:pPr algn="ctr"/>
                      <a:r>
                        <a:rPr lang="fi-FI" dirty="0" smtClean="0"/>
                        <a:t>24</a:t>
                      </a:r>
                      <a:endParaRPr lang="en-GB" dirty="0"/>
                    </a:p>
                  </a:txBody>
                  <a:tcPr/>
                </a:tc>
                <a:tc>
                  <a:txBody>
                    <a:bodyPr/>
                    <a:lstStyle/>
                    <a:p>
                      <a:pPr algn="ctr"/>
                      <a:endParaRPr lang="en-GB"/>
                    </a:p>
                  </a:txBody>
                  <a:tcPr/>
                </a:tc>
              </a:tr>
              <a:tr h="370840">
                <a:tc>
                  <a:txBody>
                    <a:bodyPr/>
                    <a:lstStyle/>
                    <a:p>
                      <a:r>
                        <a:rPr lang="fi-FI" sz="1600" dirty="0" smtClean="0"/>
                        <a:t>Start-ups p.a.</a:t>
                      </a:r>
                      <a:endParaRPr lang="en-GB" sz="1600" dirty="0"/>
                    </a:p>
                  </a:txBody>
                  <a:tcPr/>
                </a:tc>
                <a:tc>
                  <a:txBody>
                    <a:bodyPr/>
                    <a:lstStyle/>
                    <a:p>
                      <a:pPr algn="ctr"/>
                      <a:r>
                        <a:rPr lang="fi-FI" dirty="0" smtClean="0"/>
                        <a:t>23 000</a:t>
                      </a:r>
                      <a:endParaRPr lang="en-GB" dirty="0"/>
                    </a:p>
                  </a:txBody>
                  <a:tcPr/>
                </a:tc>
                <a:tc>
                  <a:txBody>
                    <a:bodyPr/>
                    <a:lstStyle/>
                    <a:p>
                      <a:pPr algn="ctr"/>
                      <a:r>
                        <a:rPr lang="fi-FI" dirty="0" smtClean="0"/>
                        <a:t>20 000</a:t>
                      </a:r>
                      <a:endParaRPr lang="en-GB" dirty="0"/>
                    </a:p>
                  </a:txBody>
                  <a:tcPr/>
                </a:tc>
                <a:tc>
                  <a:txBody>
                    <a:bodyPr/>
                    <a:lstStyle/>
                    <a:p>
                      <a:pPr algn="ctr"/>
                      <a:r>
                        <a:rPr lang="fi-FI" dirty="0" smtClean="0"/>
                        <a:t>27 000</a:t>
                      </a:r>
                      <a:endParaRPr lang="en-GB" dirty="0"/>
                    </a:p>
                  </a:txBody>
                  <a:tcPr/>
                </a:tc>
              </a:tr>
              <a:tr h="370840">
                <a:tc>
                  <a:txBody>
                    <a:bodyPr/>
                    <a:lstStyle/>
                    <a:p>
                      <a:r>
                        <a:rPr lang="fi-FI" sz="1600" dirty="0" smtClean="0"/>
                        <a:t>R&amp;D of GNP</a:t>
                      </a:r>
                      <a:endParaRPr lang="en-GB" sz="1600" dirty="0"/>
                    </a:p>
                  </a:txBody>
                  <a:tcPr/>
                </a:tc>
                <a:tc>
                  <a:txBody>
                    <a:bodyPr/>
                    <a:lstStyle/>
                    <a:p>
                      <a:pPr algn="ctr"/>
                      <a:r>
                        <a:rPr lang="fi-FI" dirty="0" smtClean="0"/>
                        <a:t>3.3</a:t>
                      </a:r>
                      <a:endParaRPr lang="en-GB" dirty="0"/>
                    </a:p>
                  </a:txBody>
                  <a:tcPr/>
                </a:tc>
                <a:tc>
                  <a:txBody>
                    <a:bodyPr/>
                    <a:lstStyle/>
                    <a:p>
                      <a:pPr algn="ctr"/>
                      <a:r>
                        <a:rPr lang="fi-FI" dirty="0" smtClean="0"/>
                        <a:t>4.1</a:t>
                      </a:r>
                      <a:endParaRPr lang="en-GB" dirty="0"/>
                    </a:p>
                  </a:txBody>
                  <a:tcPr/>
                </a:tc>
                <a:tc>
                  <a:txBody>
                    <a:bodyPr/>
                    <a:lstStyle/>
                    <a:p>
                      <a:pPr algn="ctr"/>
                      <a:r>
                        <a:rPr lang="fi-FI" dirty="0" smtClean="0"/>
                        <a:t>4.9</a:t>
                      </a:r>
                      <a:endParaRPr lang="en-GB" dirty="0"/>
                    </a:p>
                  </a:txBody>
                  <a:tcPr/>
                </a:tc>
              </a:tr>
              <a:tr h="370840">
                <a:tc>
                  <a:txBody>
                    <a:bodyPr/>
                    <a:lstStyle/>
                    <a:p>
                      <a:r>
                        <a:rPr lang="fi-FI" sz="1600" dirty="0" smtClean="0"/>
                        <a:t>Patents/million inhabitants</a:t>
                      </a:r>
                      <a:endParaRPr lang="en-GB" sz="1600" dirty="0"/>
                    </a:p>
                  </a:txBody>
                  <a:tcPr/>
                </a:tc>
                <a:tc>
                  <a:txBody>
                    <a:bodyPr/>
                    <a:lstStyle/>
                    <a:p>
                      <a:pPr algn="ctr"/>
                      <a:r>
                        <a:rPr lang="fi-FI" dirty="0" smtClean="0"/>
                        <a:t>166</a:t>
                      </a:r>
                      <a:endParaRPr lang="en-GB" dirty="0"/>
                    </a:p>
                  </a:txBody>
                  <a:tcPr/>
                </a:tc>
                <a:tc>
                  <a:txBody>
                    <a:bodyPr/>
                    <a:lstStyle/>
                    <a:p>
                      <a:pPr algn="ctr"/>
                      <a:r>
                        <a:rPr lang="fi-FI" dirty="0" smtClean="0"/>
                        <a:t>186</a:t>
                      </a:r>
                      <a:endParaRPr lang="en-GB" dirty="0"/>
                    </a:p>
                  </a:txBody>
                  <a:tcPr/>
                </a:tc>
                <a:tc>
                  <a:txBody>
                    <a:bodyPr/>
                    <a:lstStyle/>
                    <a:p>
                      <a:pPr algn="ctr"/>
                      <a:r>
                        <a:rPr lang="fi-FI" dirty="0" smtClean="0"/>
                        <a:t>300</a:t>
                      </a:r>
                      <a:endParaRPr lang="en-GB" dirty="0"/>
                    </a:p>
                  </a:txBody>
                  <a:tcPr/>
                </a:tc>
              </a:tr>
              <a:tr h="370840">
                <a:tc>
                  <a:txBody>
                    <a:bodyPr/>
                    <a:lstStyle/>
                    <a:p>
                      <a:r>
                        <a:rPr lang="fi-FI" sz="1600" dirty="0" smtClean="0"/>
                        <a:t>New </a:t>
                      </a:r>
                      <a:r>
                        <a:rPr lang="fi-FI" sz="1600" dirty="0" err="1" smtClean="0"/>
                        <a:t>venture</a:t>
                      </a:r>
                      <a:r>
                        <a:rPr lang="fi-FI" sz="1600" dirty="0" smtClean="0"/>
                        <a:t> capital p.a.</a:t>
                      </a:r>
                      <a:endParaRPr lang="en-GB" sz="1600" dirty="0"/>
                    </a:p>
                  </a:txBody>
                  <a:tcPr/>
                </a:tc>
                <a:tc>
                  <a:txBody>
                    <a:bodyPr/>
                    <a:lstStyle/>
                    <a:p>
                      <a:pPr algn="ctr"/>
                      <a:r>
                        <a:rPr lang="fi-FI" dirty="0" smtClean="0"/>
                        <a:t>100</a:t>
                      </a:r>
                      <a:endParaRPr lang="en-GB" dirty="0"/>
                    </a:p>
                  </a:txBody>
                  <a:tcPr/>
                </a:tc>
                <a:tc>
                  <a:txBody>
                    <a:bodyPr/>
                    <a:lstStyle/>
                    <a:p>
                      <a:pPr algn="ctr"/>
                      <a:r>
                        <a:rPr lang="fi-FI" dirty="0" smtClean="0"/>
                        <a:t>100</a:t>
                      </a:r>
                      <a:endParaRPr lang="en-GB" dirty="0"/>
                    </a:p>
                  </a:txBody>
                  <a:tcPr/>
                </a:tc>
                <a:tc>
                  <a:txBody>
                    <a:bodyPr/>
                    <a:lstStyle/>
                    <a:p>
                      <a:pPr algn="ctr"/>
                      <a:r>
                        <a:rPr lang="fi-FI" dirty="0" smtClean="0"/>
                        <a:t>150</a:t>
                      </a:r>
                      <a:endParaRPr lang="en-GB" dirty="0"/>
                    </a:p>
                  </a:txBody>
                  <a:tcPr/>
                </a:tc>
              </a:tr>
              <a:tr h="370840">
                <a:tc>
                  <a:txBody>
                    <a:bodyPr/>
                    <a:lstStyle/>
                    <a:p>
                      <a:r>
                        <a:rPr lang="fi-FI" dirty="0" smtClean="0">
                          <a:solidFill>
                            <a:schemeClr val="bg1"/>
                          </a:solidFill>
                        </a:rPr>
                        <a:t>OUTPUT</a:t>
                      </a:r>
                      <a:endParaRPr lang="en-GB" dirty="0">
                        <a:solidFill>
                          <a:schemeClr val="bg1"/>
                        </a:solidFill>
                      </a:endParaRPr>
                    </a:p>
                  </a:txBody>
                  <a:tcPr>
                    <a:solidFill>
                      <a:schemeClr val="tx2">
                        <a:lumMod val="60000"/>
                        <a:lumOff val="40000"/>
                      </a:schemeClr>
                    </a:solidFill>
                  </a:tcPr>
                </a:tc>
                <a:tc>
                  <a:txBody>
                    <a:bodyPr/>
                    <a:lstStyle/>
                    <a:p>
                      <a:r>
                        <a:rPr lang="fi-FI" dirty="0" smtClean="0">
                          <a:solidFill>
                            <a:schemeClr val="bg1"/>
                          </a:solidFill>
                        </a:rPr>
                        <a:t>Finland</a:t>
                      </a:r>
                      <a:endParaRPr lang="en-GB" dirty="0">
                        <a:solidFill>
                          <a:schemeClr val="bg1"/>
                        </a:solidFill>
                      </a:endParaRPr>
                    </a:p>
                  </a:txBody>
                  <a:tcPr>
                    <a:solidFill>
                      <a:schemeClr val="tx2">
                        <a:lumMod val="60000"/>
                        <a:lumOff val="40000"/>
                      </a:schemeClr>
                    </a:solidFill>
                  </a:tcPr>
                </a:tc>
                <a:tc>
                  <a:txBody>
                    <a:bodyPr/>
                    <a:lstStyle/>
                    <a:p>
                      <a:r>
                        <a:rPr lang="fi-FI" dirty="0" smtClean="0">
                          <a:solidFill>
                            <a:schemeClr val="bg1"/>
                          </a:solidFill>
                        </a:rPr>
                        <a:t>Israel</a:t>
                      </a:r>
                      <a:endParaRPr lang="en-GB" dirty="0">
                        <a:solidFill>
                          <a:schemeClr val="bg1"/>
                        </a:solidFill>
                      </a:endParaRPr>
                    </a:p>
                  </a:txBody>
                  <a:tcPr>
                    <a:solidFill>
                      <a:schemeClr val="tx2">
                        <a:lumMod val="60000"/>
                        <a:lumOff val="40000"/>
                      </a:schemeClr>
                    </a:solidFill>
                  </a:tcPr>
                </a:tc>
                <a:tc>
                  <a:txBody>
                    <a:bodyPr/>
                    <a:lstStyle/>
                    <a:p>
                      <a:r>
                        <a:rPr lang="fi-FI" dirty="0" smtClean="0">
                          <a:solidFill>
                            <a:schemeClr val="bg1"/>
                          </a:solidFill>
                        </a:rPr>
                        <a:t>Massachusetts</a:t>
                      </a:r>
                      <a:endParaRPr lang="en-GB" dirty="0">
                        <a:solidFill>
                          <a:schemeClr val="bg1"/>
                        </a:solidFill>
                      </a:endParaRPr>
                    </a:p>
                  </a:txBody>
                  <a:tcPr>
                    <a:solidFill>
                      <a:schemeClr val="tx2">
                        <a:lumMod val="60000"/>
                        <a:lumOff val="40000"/>
                      </a:schemeClr>
                    </a:solidFill>
                  </a:tcPr>
                </a:tc>
              </a:tr>
              <a:tr h="370840">
                <a:tc>
                  <a:txBody>
                    <a:bodyPr/>
                    <a:lstStyle/>
                    <a:p>
                      <a:r>
                        <a:rPr lang="fi-FI" sz="1600" dirty="0" smtClean="0"/>
                        <a:t>New investment</a:t>
                      </a:r>
                      <a:r>
                        <a:rPr lang="fi-FI" sz="1600" baseline="0" dirty="0" smtClean="0"/>
                        <a:t> average (M€)</a:t>
                      </a:r>
                      <a:endParaRPr lang="en-GB" sz="1600" dirty="0"/>
                    </a:p>
                  </a:txBody>
                  <a:tcPr/>
                </a:tc>
                <a:tc>
                  <a:txBody>
                    <a:bodyPr/>
                    <a:lstStyle/>
                    <a:p>
                      <a:pPr algn="ctr"/>
                      <a:r>
                        <a:rPr lang="fi-FI" dirty="0" smtClean="0"/>
                        <a:t>0.2</a:t>
                      </a:r>
                      <a:endParaRPr lang="en-GB" dirty="0"/>
                    </a:p>
                  </a:txBody>
                  <a:tcPr/>
                </a:tc>
                <a:tc>
                  <a:txBody>
                    <a:bodyPr/>
                    <a:lstStyle/>
                    <a:p>
                      <a:pPr algn="ctr"/>
                      <a:r>
                        <a:rPr lang="fi-FI" dirty="0" smtClean="0"/>
                        <a:t>1.9</a:t>
                      </a:r>
                      <a:endParaRPr lang="en-GB" dirty="0"/>
                    </a:p>
                  </a:txBody>
                  <a:tcPr/>
                </a:tc>
                <a:tc>
                  <a:txBody>
                    <a:bodyPr/>
                    <a:lstStyle/>
                    <a:p>
                      <a:pPr algn="ctr"/>
                      <a:r>
                        <a:rPr lang="fi-FI" dirty="0" smtClean="0"/>
                        <a:t>4.3</a:t>
                      </a:r>
                      <a:endParaRPr lang="en-GB" dirty="0"/>
                    </a:p>
                  </a:txBody>
                  <a:tcPr/>
                </a:tc>
              </a:tr>
              <a:tr h="370840">
                <a:tc>
                  <a:txBody>
                    <a:bodyPr/>
                    <a:lstStyle/>
                    <a:p>
                      <a:r>
                        <a:rPr lang="fi-FI" sz="1600" dirty="0" smtClean="0"/>
                        <a:t>Invested total p.a (M€)</a:t>
                      </a:r>
                      <a:endParaRPr lang="en-GB" sz="1600" dirty="0"/>
                    </a:p>
                  </a:txBody>
                  <a:tcPr/>
                </a:tc>
                <a:tc>
                  <a:txBody>
                    <a:bodyPr/>
                    <a:lstStyle/>
                    <a:p>
                      <a:pPr algn="ctr"/>
                      <a:r>
                        <a:rPr lang="fi-FI" dirty="0" smtClean="0"/>
                        <a:t>124</a:t>
                      </a:r>
                      <a:endParaRPr lang="en-GB" dirty="0"/>
                    </a:p>
                  </a:txBody>
                  <a:tcPr/>
                </a:tc>
                <a:tc>
                  <a:txBody>
                    <a:bodyPr/>
                    <a:lstStyle/>
                    <a:p>
                      <a:pPr algn="ctr"/>
                      <a:r>
                        <a:rPr lang="fi-FI" dirty="0" smtClean="0"/>
                        <a:t>1 140</a:t>
                      </a:r>
                      <a:endParaRPr lang="en-GB" dirty="0"/>
                    </a:p>
                  </a:txBody>
                  <a:tcPr/>
                </a:tc>
                <a:tc>
                  <a:txBody>
                    <a:bodyPr/>
                    <a:lstStyle/>
                    <a:p>
                      <a:pPr algn="ctr"/>
                      <a:r>
                        <a:rPr lang="fi-FI" dirty="0" smtClean="0"/>
                        <a:t>1 660</a:t>
                      </a:r>
                      <a:endParaRPr lang="en-GB" dirty="0"/>
                    </a:p>
                  </a:txBody>
                  <a:tcPr/>
                </a:tc>
              </a:tr>
              <a:tr h="370840">
                <a:tc>
                  <a:txBody>
                    <a:bodyPr/>
                    <a:lstStyle/>
                    <a:p>
                      <a:r>
                        <a:rPr lang="fi-FI" sz="1600" dirty="0" smtClean="0"/>
                        <a:t>Companies on international growth company list</a:t>
                      </a:r>
                      <a:endParaRPr lang="en-GB" sz="1600" dirty="0"/>
                    </a:p>
                  </a:txBody>
                  <a:tcPr/>
                </a:tc>
                <a:tc>
                  <a:txBody>
                    <a:bodyPr/>
                    <a:lstStyle/>
                    <a:p>
                      <a:pPr algn="ctr"/>
                      <a:r>
                        <a:rPr lang="fi-FI" dirty="0" smtClean="0"/>
                        <a:t>4</a:t>
                      </a:r>
                    </a:p>
                  </a:txBody>
                  <a:tcPr/>
                </a:tc>
                <a:tc>
                  <a:txBody>
                    <a:bodyPr/>
                    <a:lstStyle/>
                    <a:p>
                      <a:pPr algn="ctr"/>
                      <a:r>
                        <a:rPr lang="fi-FI" dirty="0" smtClean="0"/>
                        <a:t>44</a:t>
                      </a:r>
                      <a:endParaRPr lang="en-GB" dirty="0"/>
                    </a:p>
                  </a:txBody>
                  <a:tcPr/>
                </a:tc>
                <a:tc>
                  <a:txBody>
                    <a:bodyPr/>
                    <a:lstStyle/>
                    <a:p>
                      <a:pPr algn="ctr"/>
                      <a:r>
                        <a:rPr lang="fi-FI" dirty="0" smtClean="0"/>
                        <a:t>36</a:t>
                      </a:r>
                      <a:endParaRPr lang="en-GB" dirty="0"/>
                    </a:p>
                  </a:txBody>
                  <a:tcPr/>
                </a:tc>
              </a:tr>
              <a:tr h="370840">
                <a:tc>
                  <a:txBody>
                    <a:bodyPr/>
                    <a:lstStyle/>
                    <a:p>
                      <a:r>
                        <a:rPr lang="fi-FI" sz="1600" dirty="0" smtClean="0"/>
                        <a:t>IPOs p.a.</a:t>
                      </a:r>
                      <a:endParaRPr lang="en-GB" sz="1600" dirty="0"/>
                    </a:p>
                  </a:txBody>
                  <a:tcPr/>
                </a:tc>
                <a:tc>
                  <a:txBody>
                    <a:bodyPr/>
                    <a:lstStyle/>
                    <a:p>
                      <a:pPr algn="ctr"/>
                      <a:r>
                        <a:rPr lang="fi-FI" dirty="0" smtClean="0"/>
                        <a:t>1</a:t>
                      </a:r>
                      <a:endParaRPr lang="en-GB" dirty="0"/>
                    </a:p>
                  </a:txBody>
                  <a:tcPr/>
                </a:tc>
                <a:tc>
                  <a:txBody>
                    <a:bodyPr/>
                    <a:lstStyle/>
                    <a:p>
                      <a:pPr algn="ctr"/>
                      <a:r>
                        <a:rPr lang="fi-FI" dirty="0" smtClean="0"/>
                        <a:t>35</a:t>
                      </a:r>
                      <a:endParaRPr lang="en-GB" dirty="0"/>
                    </a:p>
                  </a:txBody>
                  <a:tcPr/>
                </a:tc>
                <a:tc>
                  <a:txBody>
                    <a:bodyPr/>
                    <a:lstStyle/>
                    <a:p>
                      <a:pPr algn="ctr"/>
                      <a:r>
                        <a:rPr lang="fi-FI" dirty="0" smtClean="0"/>
                        <a:t>9</a:t>
                      </a:r>
                      <a:endParaRPr lang="en-GB" dirty="0"/>
                    </a:p>
                  </a:txBody>
                  <a:tcPr/>
                </a:tc>
              </a:tr>
              <a:tr h="370840">
                <a:tc>
                  <a:txBody>
                    <a:bodyPr/>
                    <a:lstStyle/>
                    <a:p>
                      <a:r>
                        <a:rPr lang="fi-FI" sz="1600" dirty="0" smtClean="0"/>
                        <a:t>Early-stage</a:t>
                      </a:r>
                      <a:r>
                        <a:rPr lang="fi-FI" sz="1600" baseline="0" dirty="0" smtClean="0"/>
                        <a:t> active investors</a:t>
                      </a:r>
                      <a:endParaRPr lang="en-GB" sz="1600" dirty="0"/>
                    </a:p>
                  </a:txBody>
                  <a:tcPr/>
                </a:tc>
                <a:tc>
                  <a:txBody>
                    <a:bodyPr/>
                    <a:lstStyle/>
                    <a:p>
                      <a:pPr algn="ctr"/>
                      <a:r>
                        <a:rPr lang="fi-FI" dirty="0" smtClean="0"/>
                        <a:t>10</a:t>
                      </a:r>
                      <a:endParaRPr lang="en-GB" dirty="0"/>
                    </a:p>
                  </a:txBody>
                  <a:tcPr/>
                </a:tc>
                <a:tc>
                  <a:txBody>
                    <a:bodyPr/>
                    <a:lstStyle/>
                    <a:p>
                      <a:pPr algn="ctr"/>
                      <a:r>
                        <a:rPr lang="fi-FI" dirty="0" smtClean="0"/>
                        <a:t>60</a:t>
                      </a:r>
                      <a:endParaRPr lang="en-GB" dirty="0"/>
                    </a:p>
                  </a:txBody>
                  <a:tcPr/>
                </a:tc>
                <a:tc>
                  <a:txBody>
                    <a:bodyPr/>
                    <a:lstStyle/>
                    <a:p>
                      <a:pPr algn="ctr"/>
                      <a:r>
                        <a:rPr lang="fi-FI" dirty="0" smtClean="0"/>
                        <a:t>50</a:t>
                      </a:r>
                      <a:endParaRPr lang="en-GB" dirty="0"/>
                    </a:p>
                  </a:txBody>
                  <a:tcPr/>
                </a:tc>
              </a:tr>
              <a:tr h="370840">
                <a:tc>
                  <a:txBody>
                    <a:bodyPr/>
                    <a:lstStyle/>
                    <a:p>
                      <a:r>
                        <a:rPr lang="fi-FI" sz="1600" dirty="0" smtClean="0"/>
                        <a:t>Large company international research centres</a:t>
                      </a:r>
                      <a:endParaRPr lang="en-GB" sz="1600" dirty="0"/>
                    </a:p>
                  </a:txBody>
                  <a:tcPr/>
                </a:tc>
                <a:tc>
                  <a:txBody>
                    <a:bodyPr/>
                    <a:lstStyle/>
                    <a:p>
                      <a:pPr algn="ctr"/>
                      <a:r>
                        <a:rPr lang="fi-FI" dirty="0" smtClean="0"/>
                        <a:t>5-6</a:t>
                      </a:r>
                      <a:endParaRPr lang="en-GB" dirty="0"/>
                    </a:p>
                  </a:txBody>
                  <a:tcPr/>
                </a:tc>
                <a:tc>
                  <a:txBody>
                    <a:bodyPr/>
                    <a:lstStyle/>
                    <a:p>
                      <a:pPr algn="ctr"/>
                      <a:r>
                        <a:rPr lang="fi-FI" dirty="0" smtClean="0"/>
                        <a:t>30-40</a:t>
                      </a:r>
                      <a:endParaRPr lang="en-GB" dirty="0"/>
                    </a:p>
                  </a:txBody>
                  <a:tcPr/>
                </a:tc>
                <a:tc>
                  <a:txBody>
                    <a:bodyPr/>
                    <a:lstStyle/>
                    <a:p>
                      <a:pPr algn="ctr"/>
                      <a:r>
                        <a:rPr lang="fi-FI" dirty="0" smtClean="0"/>
                        <a:t>10-20</a:t>
                      </a:r>
                      <a:endParaRPr lang="en-GB" dirty="0"/>
                    </a:p>
                  </a:txBody>
                  <a:tcPr/>
                </a:tc>
              </a:tr>
            </a:tbl>
          </a:graphicData>
        </a:graphic>
      </p:graphicFrame>
      <p:sp>
        <p:nvSpPr>
          <p:cNvPr id="5" name="TextBox 4"/>
          <p:cNvSpPr txBox="1"/>
          <p:nvPr/>
        </p:nvSpPr>
        <p:spPr>
          <a:xfrm>
            <a:off x="8215338" y="857232"/>
            <a:ext cx="886589" cy="646331"/>
          </a:xfrm>
          <a:prstGeom prst="rect">
            <a:avLst/>
          </a:prstGeom>
          <a:noFill/>
        </p:spPr>
        <p:txBody>
          <a:bodyPr wrap="none" rtlCol="0">
            <a:spAutoFit/>
          </a:bodyPr>
          <a:lstStyle/>
          <a:p>
            <a:r>
              <a:rPr lang="fi-FI" dirty="0" smtClean="0"/>
              <a:t>Source:</a:t>
            </a:r>
          </a:p>
          <a:p>
            <a:r>
              <a:rPr lang="fi-FI" dirty="0" smtClean="0"/>
              <a:t>VICTA</a:t>
            </a:r>
            <a:endParaRPr lang="en-GB" dirty="0"/>
          </a:p>
        </p:txBody>
      </p:sp>
      <p:sp>
        <p:nvSpPr>
          <p:cNvPr id="6" name="TextBox 5"/>
          <p:cNvSpPr txBox="1"/>
          <p:nvPr/>
        </p:nvSpPr>
        <p:spPr>
          <a:xfrm>
            <a:off x="2123728" y="6240076"/>
            <a:ext cx="5720669" cy="369332"/>
          </a:xfrm>
          <a:prstGeom prst="rect">
            <a:avLst/>
          </a:prstGeom>
          <a:noFill/>
        </p:spPr>
        <p:txBody>
          <a:bodyPr wrap="none" rtlCol="0">
            <a:spAutoFit/>
          </a:bodyPr>
          <a:lstStyle/>
          <a:p>
            <a:r>
              <a:rPr lang="fi-FI" dirty="0" smtClean="0"/>
              <a:t>Finance?  Universities?  Location?  Networking?  Ambition?</a:t>
            </a:r>
            <a:endParaRPr lang="en-GB" dirty="0"/>
          </a:p>
        </p:txBody>
      </p:sp>
      <p:sp>
        <p:nvSpPr>
          <p:cNvPr id="8" name="Slide Number Placeholder 7"/>
          <p:cNvSpPr>
            <a:spLocks noGrp="1"/>
          </p:cNvSpPr>
          <p:nvPr>
            <p:ph type="sldNum" sz="quarter" idx="12"/>
          </p:nvPr>
        </p:nvSpPr>
        <p:spPr/>
        <p:txBody>
          <a:bodyPr/>
          <a:lstStyle/>
          <a:p>
            <a:fld id="{2E63C230-DE48-4C6C-9DD9-2D34372D1155}" type="slidenum">
              <a:rPr lang="en-GB" smtClean="0"/>
              <a:pPr/>
              <a:t>85</a:t>
            </a:fld>
            <a:endParaRPr lang="en-GB"/>
          </a:p>
        </p:txBody>
      </p:sp>
    </p:spTree>
    <p:extLst>
      <p:ext uri="{BB962C8B-B14F-4D97-AF65-F5344CB8AC3E}">
        <p14:creationId xmlns:p14="http://schemas.microsoft.com/office/powerpoint/2010/main" val="7109777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528" y="44624"/>
            <a:ext cx="8229600" cy="576064"/>
          </a:xfrm>
        </p:spPr>
        <p:txBody>
          <a:bodyPr>
            <a:normAutofit/>
          </a:bodyPr>
          <a:lstStyle/>
          <a:p>
            <a:pPr algn="l"/>
            <a:r>
              <a:rPr lang="fi-FI" sz="2600" b="1" dirty="0" smtClean="0">
                <a:solidFill>
                  <a:srgbClr val="1F497D"/>
                </a:solidFill>
                <a:latin typeface="Arial"/>
                <a:cs typeface="Arial"/>
              </a:rPr>
              <a:t>Money makes the world go round...</a:t>
            </a:r>
            <a:endParaRPr lang="en-GB" sz="2600" b="1" dirty="0" smtClean="0">
              <a:solidFill>
                <a:srgbClr val="1F497D"/>
              </a:solidFill>
              <a:latin typeface="Arial"/>
              <a:cs typeface="Arial"/>
            </a:endParaRPr>
          </a:p>
        </p:txBody>
      </p:sp>
      <p:grpSp>
        <p:nvGrpSpPr>
          <p:cNvPr id="2" name="Group 7"/>
          <p:cNvGrpSpPr>
            <a:grpSpLocks/>
          </p:cNvGrpSpPr>
          <p:nvPr/>
        </p:nvGrpSpPr>
        <p:grpSpPr bwMode="auto">
          <a:xfrm>
            <a:off x="1428750" y="1571625"/>
            <a:ext cx="7000875" cy="4572000"/>
            <a:chOff x="1428728" y="1571612"/>
            <a:chExt cx="7000924" cy="4572032"/>
          </a:xfrm>
        </p:grpSpPr>
        <p:cxnSp>
          <p:nvCxnSpPr>
            <p:cNvPr id="5" name="Straight Arrow Connector 4"/>
            <p:cNvCxnSpPr/>
            <p:nvPr/>
          </p:nvCxnSpPr>
          <p:spPr>
            <a:xfrm rot="5400000" flipH="1" flipV="1">
              <a:off x="1500961" y="3856834"/>
              <a:ext cx="457203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28728" y="3857628"/>
              <a:ext cx="70009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Freeform 8"/>
          <p:cNvSpPr/>
          <p:nvPr/>
        </p:nvSpPr>
        <p:spPr>
          <a:xfrm>
            <a:off x="1751013" y="1785938"/>
            <a:ext cx="6321425" cy="3738562"/>
          </a:xfrm>
          <a:custGeom>
            <a:avLst/>
            <a:gdLst>
              <a:gd name="connsiteX0" fmla="*/ 141667 w 6452315"/>
              <a:gd name="connsiteY0" fmla="*/ 3670479 h 4146997"/>
              <a:gd name="connsiteX1" fmla="*/ 218941 w 6452315"/>
              <a:gd name="connsiteY1" fmla="*/ 2253803 h 4146997"/>
              <a:gd name="connsiteX2" fmla="*/ 1455312 w 6452315"/>
              <a:gd name="connsiteY2" fmla="*/ 901522 h 4146997"/>
              <a:gd name="connsiteX3" fmla="*/ 2060619 w 6452315"/>
              <a:gd name="connsiteY3" fmla="*/ 721217 h 4146997"/>
              <a:gd name="connsiteX4" fmla="*/ 3181081 w 6452315"/>
              <a:gd name="connsiteY4" fmla="*/ 1738648 h 4146997"/>
              <a:gd name="connsiteX5" fmla="*/ 3837904 w 6452315"/>
              <a:gd name="connsiteY5" fmla="*/ 3400023 h 4146997"/>
              <a:gd name="connsiteX6" fmla="*/ 5293217 w 6452315"/>
              <a:gd name="connsiteY6" fmla="*/ 3580327 h 4146997"/>
              <a:gd name="connsiteX7" fmla="*/ 6452315 w 6452315"/>
              <a:gd name="connsiteY7" fmla="*/ 0 h 41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2315" h="4146997">
                <a:moveTo>
                  <a:pt x="141667" y="3670479"/>
                </a:moveTo>
                <a:cubicBezTo>
                  <a:pt x="70833" y="3192887"/>
                  <a:pt x="0" y="2715296"/>
                  <a:pt x="218941" y="2253803"/>
                </a:cubicBezTo>
                <a:cubicBezTo>
                  <a:pt x="437882" y="1792310"/>
                  <a:pt x="1148366" y="1156953"/>
                  <a:pt x="1455312" y="901522"/>
                </a:cubicBezTo>
                <a:cubicBezTo>
                  <a:pt x="1762258" y="646091"/>
                  <a:pt x="1772991" y="581696"/>
                  <a:pt x="2060619" y="721217"/>
                </a:cubicBezTo>
                <a:cubicBezTo>
                  <a:pt x="2348247" y="860738"/>
                  <a:pt x="2884867" y="1292180"/>
                  <a:pt x="3181081" y="1738648"/>
                </a:cubicBezTo>
                <a:cubicBezTo>
                  <a:pt x="3477295" y="2185116"/>
                  <a:pt x="3485881" y="3093077"/>
                  <a:pt x="3837904" y="3400023"/>
                </a:cubicBezTo>
                <a:cubicBezTo>
                  <a:pt x="4189927" y="3706969"/>
                  <a:pt x="4857482" y="4146997"/>
                  <a:pt x="5293217" y="3580327"/>
                </a:cubicBezTo>
                <a:cubicBezTo>
                  <a:pt x="5728952" y="3013657"/>
                  <a:pt x="6452315" y="0"/>
                  <a:pt x="6452315" y="0"/>
                </a:cubicBez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1269" name="TextBox 9"/>
          <p:cNvSpPr txBox="1">
            <a:spLocks noChangeArrowheads="1"/>
          </p:cNvSpPr>
          <p:nvPr/>
        </p:nvSpPr>
        <p:spPr bwMode="auto">
          <a:xfrm>
            <a:off x="1500188" y="5286375"/>
            <a:ext cx="1052512" cy="369888"/>
          </a:xfrm>
          <a:prstGeom prst="rect">
            <a:avLst/>
          </a:prstGeom>
          <a:noFill/>
          <a:ln w="9525">
            <a:noFill/>
            <a:miter lim="800000"/>
            <a:headEnd/>
            <a:tailEnd/>
          </a:ln>
        </p:spPr>
        <p:txBody>
          <a:bodyPr wrap="none">
            <a:spAutoFit/>
          </a:bodyPr>
          <a:lstStyle/>
          <a:p>
            <a:r>
              <a:rPr lang="fi-FI">
                <a:latin typeface="Calibri" pitchFamily="34" charset="0"/>
              </a:rPr>
              <a:t>SOURCES</a:t>
            </a:r>
            <a:endParaRPr lang="en-GB">
              <a:latin typeface="Calibri" pitchFamily="34" charset="0"/>
            </a:endParaRPr>
          </a:p>
        </p:txBody>
      </p:sp>
      <p:sp>
        <p:nvSpPr>
          <p:cNvPr id="11270" name="TextBox 10"/>
          <p:cNvSpPr txBox="1">
            <a:spLocks noChangeArrowheads="1"/>
          </p:cNvSpPr>
          <p:nvPr/>
        </p:nvSpPr>
        <p:spPr bwMode="auto">
          <a:xfrm>
            <a:off x="2786063" y="1785938"/>
            <a:ext cx="1184275" cy="646112"/>
          </a:xfrm>
          <a:prstGeom prst="rect">
            <a:avLst/>
          </a:prstGeom>
          <a:noFill/>
          <a:ln w="9525">
            <a:noFill/>
            <a:miter lim="800000"/>
            <a:headEnd/>
            <a:tailEnd/>
          </a:ln>
        </p:spPr>
        <p:txBody>
          <a:bodyPr wrap="none">
            <a:spAutoFit/>
          </a:bodyPr>
          <a:lstStyle/>
          <a:p>
            <a:pPr algn="ctr"/>
            <a:r>
              <a:rPr lang="fi-FI">
                <a:latin typeface="Calibri" pitchFamily="34" charset="0"/>
              </a:rPr>
              <a:t>BUSINESS</a:t>
            </a:r>
          </a:p>
          <a:p>
            <a:pPr algn="ctr"/>
            <a:r>
              <a:rPr lang="fi-FI">
                <a:latin typeface="Calibri" pitchFamily="34" charset="0"/>
              </a:rPr>
              <a:t>PLANNING</a:t>
            </a:r>
            <a:endParaRPr lang="en-GB">
              <a:latin typeface="Calibri" pitchFamily="34" charset="0"/>
            </a:endParaRPr>
          </a:p>
        </p:txBody>
      </p:sp>
      <p:sp>
        <p:nvSpPr>
          <p:cNvPr id="11271" name="TextBox 11"/>
          <p:cNvSpPr txBox="1">
            <a:spLocks noChangeArrowheads="1"/>
          </p:cNvSpPr>
          <p:nvPr/>
        </p:nvSpPr>
        <p:spPr bwMode="auto">
          <a:xfrm>
            <a:off x="785813" y="2786063"/>
            <a:ext cx="1617662" cy="646112"/>
          </a:xfrm>
          <a:prstGeom prst="rect">
            <a:avLst/>
          </a:prstGeom>
          <a:noFill/>
          <a:ln w="9525">
            <a:noFill/>
            <a:miter lim="800000"/>
            <a:headEnd/>
            <a:tailEnd/>
          </a:ln>
        </p:spPr>
        <p:txBody>
          <a:bodyPr wrap="none">
            <a:spAutoFit/>
          </a:bodyPr>
          <a:lstStyle/>
          <a:p>
            <a:pPr algn="ctr"/>
            <a:r>
              <a:rPr lang="fi-FI">
                <a:latin typeface="Calibri" pitchFamily="34" charset="0"/>
              </a:rPr>
              <a:t>IDEA</a:t>
            </a:r>
          </a:p>
          <a:p>
            <a:pPr algn="ctr"/>
            <a:r>
              <a:rPr lang="fi-FI">
                <a:latin typeface="Calibri" pitchFamily="34" charset="0"/>
              </a:rPr>
              <a:t>DEVELOPMENT</a:t>
            </a:r>
            <a:endParaRPr lang="en-GB">
              <a:latin typeface="Calibri" pitchFamily="34" charset="0"/>
            </a:endParaRPr>
          </a:p>
        </p:txBody>
      </p:sp>
      <p:sp>
        <p:nvSpPr>
          <p:cNvPr id="11272" name="TextBox 12"/>
          <p:cNvSpPr txBox="1">
            <a:spLocks noChangeArrowheads="1"/>
          </p:cNvSpPr>
          <p:nvPr/>
        </p:nvSpPr>
        <p:spPr bwMode="auto">
          <a:xfrm>
            <a:off x="4071938" y="5357813"/>
            <a:ext cx="2503487" cy="369887"/>
          </a:xfrm>
          <a:prstGeom prst="rect">
            <a:avLst/>
          </a:prstGeom>
          <a:noFill/>
          <a:ln w="9525">
            <a:noFill/>
            <a:miter lim="800000"/>
            <a:headEnd/>
            <a:tailEnd/>
          </a:ln>
        </p:spPr>
        <p:txBody>
          <a:bodyPr wrap="none">
            <a:spAutoFit/>
          </a:bodyPr>
          <a:lstStyle/>
          <a:p>
            <a:r>
              <a:rPr lang="fi-FI">
                <a:latin typeface="Calibri" pitchFamily="34" charset="0"/>
              </a:rPr>
              <a:t>DEATH VALLEY SURVIVAL</a:t>
            </a:r>
            <a:endParaRPr lang="en-GB">
              <a:latin typeface="Calibri" pitchFamily="34" charset="0"/>
            </a:endParaRPr>
          </a:p>
        </p:txBody>
      </p:sp>
      <p:sp>
        <p:nvSpPr>
          <p:cNvPr id="11273" name="TextBox 13"/>
          <p:cNvSpPr txBox="1">
            <a:spLocks noChangeArrowheads="1"/>
          </p:cNvSpPr>
          <p:nvPr/>
        </p:nvSpPr>
        <p:spPr bwMode="auto">
          <a:xfrm>
            <a:off x="8143875" y="1428750"/>
            <a:ext cx="1065213" cy="646113"/>
          </a:xfrm>
          <a:prstGeom prst="rect">
            <a:avLst/>
          </a:prstGeom>
          <a:noFill/>
          <a:ln w="9525">
            <a:noFill/>
            <a:miter lim="800000"/>
            <a:headEnd/>
            <a:tailEnd/>
          </a:ln>
        </p:spPr>
        <p:txBody>
          <a:bodyPr wrap="none">
            <a:spAutoFit/>
          </a:bodyPr>
          <a:lstStyle/>
          <a:p>
            <a:r>
              <a:rPr lang="fi-FI">
                <a:latin typeface="Calibri" pitchFamily="34" charset="0"/>
              </a:rPr>
              <a:t>HIGH</a:t>
            </a:r>
          </a:p>
          <a:p>
            <a:r>
              <a:rPr lang="fi-FI">
                <a:latin typeface="Calibri" pitchFamily="34" charset="0"/>
              </a:rPr>
              <a:t>GROWTH</a:t>
            </a:r>
            <a:endParaRPr lang="en-GB">
              <a:latin typeface="Calibri" pitchFamily="34" charset="0"/>
            </a:endParaRPr>
          </a:p>
        </p:txBody>
      </p:sp>
      <p:sp>
        <p:nvSpPr>
          <p:cNvPr id="11274" name="TextBox 14"/>
          <p:cNvSpPr txBox="1">
            <a:spLocks noChangeArrowheads="1"/>
          </p:cNvSpPr>
          <p:nvPr/>
        </p:nvSpPr>
        <p:spPr bwMode="auto">
          <a:xfrm>
            <a:off x="7666038" y="3197225"/>
            <a:ext cx="1065212" cy="646113"/>
          </a:xfrm>
          <a:prstGeom prst="rect">
            <a:avLst/>
          </a:prstGeom>
          <a:noFill/>
          <a:ln w="9525">
            <a:noFill/>
            <a:miter lim="800000"/>
            <a:headEnd/>
            <a:tailEnd/>
          </a:ln>
        </p:spPr>
        <p:txBody>
          <a:bodyPr wrap="none">
            <a:spAutoFit/>
          </a:bodyPr>
          <a:lstStyle/>
          <a:p>
            <a:r>
              <a:rPr lang="fi-FI">
                <a:latin typeface="Calibri" pitchFamily="34" charset="0"/>
              </a:rPr>
              <a:t>LOW</a:t>
            </a:r>
          </a:p>
          <a:p>
            <a:r>
              <a:rPr lang="fi-FI">
                <a:latin typeface="Calibri" pitchFamily="34" charset="0"/>
              </a:rPr>
              <a:t>GROWTH</a:t>
            </a:r>
            <a:endParaRPr lang="en-GB">
              <a:latin typeface="Calibri" pitchFamily="34" charset="0"/>
            </a:endParaRPr>
          </a:p>
        </p:txBody>
      </p:sp>
      <p:sp>
        <p:nvSpPr>
          <p:cNvPr id="11275" name="TextBox 15"/>
          <p:cNvSpPr txBox="1">
            <a:spLocks noChangeArrowheads="1"/>
          </p:cNvSpPr>
          <p:nvPr/>
        </p:nvSpPr>
        <p:spPr bwMode="auto">
          <a:xfrm>
            <a:off x="8053388" y="3859213"/>
            <a:ext cx="663575" cy="368300"/>
          </a:xfrm>
          <a:prstGeom prst="rect">
            <a:avLst/>
          </a:prstGeom>
          <a:noFill/>
          <a:ln w="9525">
            <a:noFill/>
            <a:miter lim="800000"/>
            <a:headEnd/>
            <a:tailEnd/>
          </a:ln>
        </p:spPr>
        <p:txBody>
          <a:bodyPr wrap="none">
            <a:spAutoFit/>
          </a:bodyPr>
          <a:lstStyle/>
          <a:p>
            <a:r>
              <a:rPr lang="fi-FI">
                <a:solidFill>
                  <a:schemeClr val="accent1"/>
                </a:solidFill>
                <a:latin typeface="Calibri" pitchFamily="34" charset="0"/>
              </a:rPr>
              <a:t>TIME</a:t>
            </a:r>
            <a:endParaRPr lang="en-GB">
              <a:solidFill>
                <a:schemeClr val="accent1"/>
              </a:solidFill>
              <a:latin typeface="Calibri" pitchFamily="34" charset="0"/>
            </a:endParaRPr>
          </a:p>
        </p:txBody>
      </p:sp>
      <p:sp>
        <p:nvSpPr>
          <p:cNvPr id="11276" name="TextBox 16"/>
          <p:cNvSpPr txBox="1">
            <a:spLocks noChangeArrowheads="1"/>
          </p:cNvSpPr>
          <p:nvPr/>
        </p:nvSpPr>
        <p:spPr bwMode="auto">
          <a:xfrm>
            <a:off x="3214688" y="1285875"/>
            <a:ext cx="1636712" cy="369888"/>
          </a:xfrm>
          <a:prstGeom prst="rect">
            <a:avLst/>
          </a:prstGeom>
          <a:noFill/>
          <a:ln w="9525">
            <a:noFill/>
            <a:miter lim="800000"/>
            <a:headEnd/>
            <a:tailEnd/>
          </a:ln>
        </p:spPr>
        <p:txBody>
          <a:bodyPr wrap="none">
            <a:spAutoFit/>
          </a:bodyPr>
          <a:lstStyle/>
          <a:p>
            <a:r>
              <a:rPr lang="fi-FI">
                <a:solidFill>
                  <a:schemeClr val="accent1"/>
                </a:solidFill>
                <a:latin typeface="Calibri" pitchFamily="34" charset="0"/>
              </a:rPr>
              <a:t>PERFORMANCE</a:t>
            </a:r>
            <a:endParaRPr lang="en-GB">
              <a:solidFill>
                <a:schemeClr val="accent1"/>
              </a:solidFill>
              <a:latin typeface="Calibri" pitchFamily="34" charset="0"/>
            </a:endParaRPr>
          </a:p>
        </p:txBody>
      </p:sp>
      <p:sp>
        <p:nvSpPr>
          <p:cNvPr id="18" name="Rounded Rectangle 17"/>
          <p:cNvSpPr/>
          <p:nvPr/>
        </p:nvSpPr>
        <p:spPr>
          <a:xfrm>
            <a:off x="3071813" y="2428875"/>
            <a:ext cx="12144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dirty="0"/>
              <a:t>EQUITY</a:t>
            </a:r>
          </a:p>
          <a:p>
            <a:pPr algn="ctr" fontAlgn="auto">
              <a:spcBef>
                <a:spcPts val="0"/>
              </a:spcBef>
              <a:spcAft>
                <a:spcPts val="0"/>
              </a:spcAft>
              <a:defRPr/>
            </a:pPr>
            <a:r>
              <a:rPr lang="fi-FI" dirty="0"/>
              <a:t>SOFT LOANS</a:t>
            </a:r>
            <a:endParaRPr lang="en-GB" dirty="0"/>
          </a:p>
        </p:txBody>
      </p:sp>
      <p:sp>
        <p:nvSpPr>
          <p:cNvPr id="19" name="Rounded Rectangle 18"/>
          <p:cNvSpPr/>
          <p:nvPr/>
        </p:nvSpPr>
        <p:spPr>
          <a:xfrm rot="3195597">
            <a:off x="3806031" y="3931444"/>
            <a:ext cx="2894013"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dirty="0"/>
              <a:t>VENTURE CAPITAL, </a:t>
            </a:r>
            <a:r>
              <a:rPr lang="fi-FI" dirty="0" smtClean="0"/>
              <a:t>(BANKS)</a:t>
            </a:r>
            <a:endParaRPr lang="en-GB" dirty="0"/>
          </a:p>
        </p:txBody>
      </p:sp>
      <p:sp>
        <p:nvSpPr>
          <p:cNvPr id="20" name="Rounded Rectangle 19"/>
          <p:cNvSpPr/>
          <p:nvPr/>
        </p:nvSpPr>
        <p:spPr>
          <a:xfrm rot="17377706">
            <a:off x="5796756" y="3585369"/>
            <a:ext cx="2894013"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dirty="0"/>
              <a:t>Cash flow, venture capital</a:t>
            </a:r>
            <a:endParaRPr lang="en-GB" dirty="0"/>
          </a:p>
        </p:txBody>
      </p:sp>
      <p:sp>
        <p:nvSpPr>
          <p:cNvPr id="21" name="Oval 20"/>
          <p:cNvSpPr/>
          <p:nvPr/>
        </p:nvSpPr>
        <p:spPr>
          <a:xfrm>
            <a:off x="7215188" y="1357313"/>
            <a:ext cx="857250"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i-FI" dirty="0"/>
              <a:t>IPO</a:t>
            </a:r>
            <a:endParaRPr lang="en-GB" dirty="0"/>
          </a:p>
        </p:txBody>
      </p:sp>
      <p:sp>
        <p:nvSpPr>
          <p:cNvPr id="25" name="TextBox 24"/>
          <p:cNvSpPr txBox="1">
            <a:spLocks noChangeArrowheads="1"/>
          </p:cNvSpPr>
          <p:nvPr/>
        </p:nvSpPr>
        <p:spPr bwMode="auto">
          <a:xfrm>
            <a:off x="4359275" y="2500313"/>
            <a:ext cx="1371600" cy="369887"/>
          </a:xfrm>
          <a:prstGeom prst="rect">
            <a:avLst/>
          </a:prstGeom>
          <a:noFill/>
          <a:ln w="9525">
            <a:noFill/>
            <a:miter lim="800000"/>
            <a:headEnd/>
            <a:tailEnd/>
          </a:ln>
        </p:spPr>
        <p:txBody>
          <a:bodyPr wrap="none">
            <a:spAutoFit/>
          </a:bodyPr>
          <a:lstStyle/>
          <a:p>
            <a:r>
              <a:rPr lang="fi-FI">
                <a:latin typeface="Calibri" pitchFamily="34" charset="0"/>
              </a:rPr>
              <a:t>INCUBATION</a:t>
            </a:r>
            <a:endParaRPr lang="en-GB">
              <a:latin typeface="Calibri" pitchFamily="34" charset="0"/>
            </a:endParaRPr>
          </a:p>
        </p:txBody>
      </p:sp>
      <p:sp>
        <p:nvSpPr>
          <p:cNvPr id="26" name="TextBox 25"/>
          <p:cNvSpPr txBox="1">
            <a:spLocks noChangeArrowheads="1"/>
          </p:cNvSpPr>
          <p:nvPr/>
        </p:nvSpPr>
        <p:spPr bwMode="auto">
          <a:xfrm>
            <a:off x="6429375" y="2071688"/>
            <a:ext cx="1597025" cy="369887"/>
          </a:xfrm>
          <a:prstGeom prst="rect">
            <a:avLst/>
          </a:prstGeom>
          <a:noFill/>
          <a:ln w="9525">
            <a:noFill/>
            <a:miter lim="800000"/>
            <a:headEnd/>
            <a:tailEnd/>
          </a:ln>
        </p:spPr>
        <p:txBody>
          <a:bodyPr wrap="none">
            <a:spAutoFit/>
          </a:bodyPr>
          <a:lstStyle/>
          <a:p>
            <a:r>
              <a:rPr lang="fi-FI">
                <a:latin typeface="Calibri" pitchFamily="34" charset="0"/>
              </a:rPr>
              <a:t>ACCELERATION</a:t>
            </a:r>
            <a:endParaRPr lang="en-GB">
              <a:latin typeface="Calibri" pitchFamily="34" charset="0"/>
            </a:endParaRPr>
          </a:p>
        </p:txBody>
      </p:sp>
      <p:sp>
        <p:nvSpPr>
          <p:cNvPr id="3" name="TextBox 2"/>
          <p:cNvSpPr txBox="1"/>
          <p:nvPr/>
        </p:nvSpPr>
        <p:spPr>
          <a:xfrm>
            <a:off x="1044379" y="5733256"/>
            <a:ext cx="6621659" cy="369332"/>
          </a:xfrm>
          <a:prstGeom prst="rect">
            <a:avLst/>
          </a:prstGeom>
          <a:solidFill>
            <a:schemeClr val="accent3">
              <a:lumMod val="40000"/>
              <a:lumOff val="60000"/>
            </a:schemeClr>
          </a:solidFill>
        </p:spPr>
        <p:txBody>
          <a:bodyPr wrap="square" rtlCol="0">
            <a:spAutoFit/>
          </a:bodyPr>
          <a:lstStyle/>
          <a:p>
            <a:r>
              <a:rPr lang="fi-FI" dirty="0" smtClean="0"/>
              <a:t>WHY NOT BANKS.....WHY 5-7 YEARS VENTURE CAPITAL??</a:t>
            </a:r>
            <a:endParaRPr lang="fi-FI" dirty="0"/>
          </a:p>
        </p:txBody>
      </p:sp>
    </p:spTree>
    <p:extLst>
      <p:ext uri="{BB962C8B-B14F-4D97-AF65-F5344CB8AC3E}">
        <p14:creationId xmlns:p14="http://schemas.microsoft.com/office/powerpoint/2010/main" val="296081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4624"/>
            <a:ext cx="8229600" cy="576064"/>
          </a:xfrm>
        </p:spPr>
        <p:txBody>
          <a:bodyPr/>
          <a:lstStyle/>
          <a:p>
            <a:pPr algn="l"/>
            <a:r>
              <a:rPr lang="en-GB" sz="2600" b="1" dirty="0" smtClean="0">
                <a:solidFill>
                  <a:srgbClr val="1F497D"/>
                </a:solidFill>
                <a:latin typeface="Arial"/>
                <a:cs typeface="Arial"/>
              </a:rPr>
              <a:t>Terminology used (usually...)</a:t>
            </a:r>
            <a:endParaRPr lang="en-GB" sz="2600" b="1" dirty="0">
              <a:solidFill>
                <a:srgbClr val="1F497D"/>
              </a:solidFill>
              <a:latin typeface="Arial"/>
              <a:cs typeface="Arial"/>
            </a:endParaRPr>
          </a:p>
        </p:txBody>
      </p:sp>
      <p:sp>
        <p:nvSpPr>
          <p:cNvPr id="8" name="TextBox 7"/>
          <p:cNvSpPr txBox="1"/>
          <p:nvPr/>
        </p:nvSpPr>
        <p:spPr>
          <a:xfrm>
            <a:off x="428596" y="4839210"/>
            <a:ext cx="1500198" cy="923330"/>
          </a:xfrm>
          <a:prstGeom prst="rect">
            <a:avLst/>
          </a:prstGeom>
          <a:noFill/>
          <a:ln>
            <a:solidFill>
              <a:schemeClr val="accent1"/>
            </a:solidFill>
          </a:ln>
        </p:spPr>
        <p:txBody>
          <a:bodyPr wrap="square" rtlCol="0">
            <a:spAutoFit/>
          </a:bodyPr>
          <a:lstStyle/>
          <a:p>
            <a:pPr algn="ctr"/>
            <a:r>
              <a:rPr lang="en-GB" dirty="0" smtClean="0"/>
              <a:t>Invention of</a:t>
            </a:r>
          </a:p>
          <a:p>
            <a:pPr algn="ctr"/>
            <a:r>
              <a:rPr lang="en-GB" dirty="0" smtClean="0"/>
              <a:t>business</a:t>
            </a:r>
          </a:p>
          <a:p>
            <a:pPr algn="ctr"/>
            <a:r>
              <a:rPr lang="en-GB" dirty="0" smtClean="0"/>
              <a:t>opportunity</a:t>
            </a:r>
            <a:endParaRPr lang="en-GB" dirty="0"/>
          </a:p>
        </p:txBody>
      </p:sp>
      <p:sp>
        <p:nvSpPr>
          <p:cNvPr id="9" name="TextBox 8"/>
          <p:cNvSpPr txBox="1"/>
          <p:nvPr/>
        </p:nvSpPr>
        <p:spPr>
          <a:xfrm>
            <a:off x="2071670" y="4748951"/>
            <a:ext cx="1857388" cy="1200329"/>
          </a:xfrm>
          <a:prstGeom prst="rect">
            <a:avLst/>
          </a:prstGeom>
          <a:noFill/>
          <a:ln>
            <a:solidFill>
              <a:schemeClr val="accent1"/>
            </a:solidFill>
          </a:ln>
        </p:spPr>
        <p:txBody>
          <a:bodyPr wrap="square" rtlCol="0">
            <a:spAutoFit/>
          </a:bodyPr>
          <a:lstStyle/>
          <a:p>
            <a:pPr algn="ctr"/>
            <a:r>
              <a:rPr lang="en-GB" dirty="0" smtClean="0"/>
              <a:t>Pre-seed: business idea development to business plan</a:t>
            </a:r>
            <a:endParaRPr lang="en-GB" dirty="0"/>
          </a:p>
        </p:txBody>
      </p:sp>
      <p:sp>
        <p:nvSpPr>
          <p:cNvPr id="10" name="TextBox 9"/>
          <p:cNvSpPr txBox="1"/>
          <p:nvPr/>
        </p:nvSpPr>
        <p:spPr>
          <a:xfrm>
            <a:off x="3214677" y="3624764"/>
            <a:ext cx="1912073" cy="646331"/>
          </a:xfrm>
          <a:prstGeom prst="rect">
            <a:avLst/>
          </a:prstGeom>
          <a:noFill/>
          <a:ln>
            <a:solidFill>
              <a:schemeClr val="accent1"/>
            </a:solidFill>
          </a:ln>
        </p:spPr>
        <p:txBody>
          <a:bodyPr wrap="square" rtlCol="0">
            <a:spAutoFit/>
          </a:bodyPr>
          <a:lstStyle/>
          <a:p>
            <a:r>
              <a:rPr lang="en-GB" dirty="0" smtClean="0"/>
              <a:t>Start-up stage business plan</a:t>
            </a:r>
            <a:endParaRPr lang="en-GB" dirty="0"/>
          </a:p>
        </p:txBody>
      </p:sp>
      <p:sp>
        <p:nvSpPr>
          <p:cNvPr id="11" name="TextBox 10"/>
          <p:cNvSpPr txBox="1"/>
          <p:nvPr/>
        </p:nvSpPr>
        <p:spPr>
          <a:xfrm>
            <a:off x="4143371" y="3196136"/>
            <a:ext cx="1796781" cy="369332"/>
          </a:xfrm>
          <a:prstGeom prst="rect">
            <a:avLst/>
          </a:prstGeom>
          <a:noFill/>
          <a:ln>
            <a:solidFill>
              <a:schemeClr val="accent1"/>
            </a:solidFill>
          </a:ln>
        </p:spPr>
        <p:txBody>
          <a:bodyPr wrap="square" rtlCol="0">
            <a:spAutoFit/>
          </a:bodyPr>
          <a:lstStyle/>
          <a:p>
            <a:r>
              <a:rPr lang="en-GB" dirty="0" smtClean="0"/>
              <a:t>Early-stage </a:t>
            </a:r>
            <a:endParaRPr lang="en-GB" dirty="0"/>
          </a:p>
        </p:txBody>
      </p:sp>
      <p:sp>
        <p:nvSpPr>
          <p:cNvPr id="12" name="TextBox 11"/>
          <p:cNvSpPr txBox="1"/>
          <p:nvPr/>
        </p:nvSpPr>
        <p:spPr>
          <a:xfrm>
            <a:off x="5000628" y="2481756"/>
            <a:ext cx="1282595" cy="646331"/>
          </a:xfrm>
          <a:prstGeom prst="rect">
            <a:avLst/>
          </a:prstGeom>
          <a:noFill/>
          <a:ln>
            <a:solidFill>
              <a:schemeClr val="accent1"/>
            </a:solidFill>
          </a:ln>
        </p:spPr>
        <p:txBody>
          <a:bodyPr wrap="none" rtlCol="0">
            <a:spAutoFit/>
          </a:bodyPr>
          <a:lstStyle/>
          <a:p>
            <a:pPr algn="ctr"/>
            <a:r>
              <a:rPr lang="en-GB" dirty="0" smtClean="0"/>
              <a:t>Fast growth</a:t>
            </a:r>
          </a:p>
          <a:p>
            <a:pPr algn="ctr"/>
            <a:r>
              <a:rPr lang="en-GB" dirty="0" smtClean="0"/>
              <a:t>gazelles</a:t>
            </a:r>
            <a:endParaRPr lang="en-GB" dirty="0"/>
          </a:p>
        </p:txBody>
      </p:sp>
      <p:sp>
        <p:nvSpPr>
          <p:cNvPr id="13" name="TextBox 12"/>
          <p:cNvSpPr txBox="1"/>
          <p:nvPr/>
        </p:nvSpPr>
        <p:spPr>
          <a:xfrm>
            <a:off x="5857884" y="1767376"/>
            <a:ext cx="928694" cy="646331"/>
          </a:xfrm>
          <a:prstGeom prst="rect">
            <a:avLst/>
          </a:prstGeom>
          <a:noFill/>
          <a:ln>
            <a:solidFill>
              <a:schemeClr val="accent1"/>
            </a:solidFill>
          </a:ln>
        </p:spPr>
        <p:txBody>
          <a:bodyPr wrap="square" rtlCol="0">
            <a:spAutoFit/>
          </a:bodyPr>
          <a:lstStyle/>
          <a:p>
            <a:pPr algn="ctr"/>
            <a:r>
              <a:rPr lang="en-GB" dirty="0" smtClean="0"/>
              <a:t>Global gorillas</a:t>
            </a:r>
            <a:endParaRPr lang="en-GB" dirty="0"/>
          </a:p>
        </p:txBody>
      </p:sp>
      <p:sp>
        <p:nvSpPr>
          <p:cNvPr id="14" name="TextBox 13"/>
          <p:cNvSpPr txBox="1"/>
          <p:nvPr/>
        </p:nvSpPr>
        <p:spPr>
          <a:xfrm>
            <a:off x="6429388" y="1267310"/>
            <a:ext cx="2257412" cy="369332"/>
          </a:xfrm>
          <a:prstGeom prst="rect">
            <a:avLst/>
          </a:prstGeom>
          <a:noFill/>
          <a:ln>
            <a:solidFill>
              <a:schemeClr val="accent1"/>
            </a:solidFill>
          </a:ln>
        </p:spPr>
        <p:txBody>
          <a:bodyPr wrap="square" rtlCol="0">
            <a:spAutoFit/>
          </a:bodyPr>
          <a:lstStyle/>
          <a:p>
            <a:r>
              <a:rPr lang="en-GB" dirty="0" smtClean="0"/>
              <a:t>Large multinationals</a:t>
            </a:r>
            <a:endParaRPr lang="en-GB" dirty="0"/>
          </a:p>
        </p:txBody>
      </p:sp>
      <p:sp>
        <p:nvSpPr>
          <p:cNvPr id="15" name="TextBox 14"/>
          <p:cNvSpPr txBox="1"/>
          <p:nvPr/>
        </p:nvSpPr>
        <p:spPr>
          <a:xfrm>
            <a:off x="2285984" y="1910252"/>
            <a:ext cx="2357454" cy="369332"/>
          </a:xfrm>
          <a:prstGeom prst="rect">
            <a:avLst/>
          </a:prstGeom>
          <a:solidFill>
            <a:srgbClr val="FFFF00"/>
          </a:solidFill>
          <a:scene3d>
            <a:camera prst="orthographicFront"/>
            <a:lightRig rig="threePt" dir="t"/>
          </a:scene3d>
          <a:sp3d>
            <a:bevelT prst="angle"/>
          </a:sp3d>
        </p:spPr>
        <p:txBody>
          <a:bodyPr wrap="square" rtlCol="0">
            <a:spAutoFit/>
          </a:bodyPr>
          <a:lstStyle/>
          <a:p>
            <a:r>
              <a:rPr lang="en-GB" dirty="0" smtClean="0"/>
              <a:t>VENTURE CAPITAL</a:t>
            </a:r>
            <a:endParaRPr lang="en-GB" dirty="0"/>
          </a:p>
        </p:txBody>
      </p:sp>
      <p:cxnSp>
        <p:nvCxnSpPr>
          <p:cNvPr id="17" name="Straight Arrow Connector 16"/>
          <p:cNvCxnSpPr/>
          <p:nvPr/>
        </p:nvCxnSpPr>
        <p:spPr>
          <a:xfrm>
            <a:off x="3357554" y="2267442"/>
            <a:ext cx="128588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00430" y="2267442"/>
            <a:ext cx="142876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1"/>
          </p:cNvCxnSpPr>
          <p:nvPr/>
        </p:nvCxnSpPr>
        <p:spPr>
          <a:xfrm flipV="1">
            <a:off x="4357686" y="2090542"/>
            <a:ext cx="1500198"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42976" y="2553194"/>
            <a:ext cx="2357454" cy="369332"/>
          </a:xfrm>
          <a:prstGeom prst="rect">
            <a:avLst/>
          </a:prstGeom>
          <a:solidFill>
            <a:srgbClr val="FFFF00"/>
          </a:solidFill>
          <a:scene3d>
            <a:camera prst="orthographicFront"/>
            <a:lightRig rig="threePt" dir="t"/>
          </a:scene3d>
          <a:sp3d>
            <a:bevelT prst="angle"/>
          </a:sp3d>
        </p:spPr>
        <p:txBody>
          <a:bodyPr wrap="square" rtlCol="0">
            <a:spAutoFit/>
          </a:bodyPr>
          <a:lstStyle/>
          <a:p>
            <a:r>
              <a:rPr lang="en-GB" dirty="0" smtClean="0"/>
              <a:t>BUSINESS ANGELS</a:t>
            </a:r>
            <a:endParaRPr lang="en-GB" dirty="0"/>
          </a:p>
        </p:txBody>
      </p:sp>
      <p:cxnSp>
        <p:nvCxnSpPr>
          <p:cNvPr id="25" name="Straight Arrow Connector 24"/>
          <p:cNvCxnSpPr/>
          <p:nvPr/>
        </p:nvCxnSpPr>
        <p:spPr>
          <a:xfrm rot="16200000" flipH="1">
            <a:off x="1714480" y="3267574"/>
            <a:ext cx="150019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1"/>
          </p:cNvCxnSpPr>
          <p:nvPr/>
        </p:nvCxnSpPr>
        <p:spPr>
          <a:xfrm>
            <a:off x="2285984" y="2910384"/>
            <a:ext cx="928693" cy="1037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1"/>
          </p:cNvCxnSpPr>
          <p:nvPr/>
        </p:nvCxnSpPr>
        <p:spPr>
          <a:xfrm>
            <a:off x="2571736" y="2910384"/>
            <a:ext cx="1571635" cy="470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64288" y="2124566"/>
            <a:ext cx="1728192" cy="646331"/>
          </a:xfrm>
          <a:prstGeom prst="rect">
            <a:avLst/>
          </a:prstGeom>
          <a:solidFill>
            <a:srgbClr val="FFFF00"/>
          </a:solidFill>
          <a:scene3d>
            <a:camera prst="orthographicFront"/>
            <a:lightRig rig="threePt" dir="t"/>
          </a:scene3d>
          <a:sp3d>
            <a:bevelT prst="angle"/>
          </a:sp3d>
        </p:spPr>
        <p:txBody>
          <a:bodyPr wrap="square" rtlCol="0">
            <a:spAutoFit/>
          </a:bodyPr>
          <a:lstStyle/>
          <a:p>
            <a:r>
              <a:rPr lang="en-GB" dirty="0" smtClean="0"/>
              <a:t>CORPORATE</a:t>
            </a:r>
          </a:p>
          <a:p>
            <a:r>
              <a:rPr lang="en-GB" dirty="0" smtClean="0"/>
              <a:t>VENTURING</a:t>
            </a:r>
            <a:endParaRPr lang="en-GB" dirty="0"/>
          </a:p>
        </p:txBody>
      </p:sp>
      <p:cxnSp>
        <p:nvCxnSpPr>
          <p:cNvPr id="32" name="Straight Arrow Connector 31"/>
          <p:cNvCxnSpPr>
            <a:stCxn id="14" idx="2"/>
          </p:cNvCxnSpPr>
          <p:nvPr/>
        </p:nvCxnSpPr>
        <p:spPr>
          <a:xfrm>
            <a:off x="7558094" y="1636642"/>
            <a:ext cx="300053" cy="416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43438" y="4767772"/>
            <a:ext cx="1512738" cy="646331"/>
          </a:xfrm>
          <a:prstGeom prst="rect">
            <a:avLst/>
          </a:prstGeom>
          <a:solidFill>
            <a:srgbClr val="FFFF00"/>
          </a:solidFill>
          <a:scene3d>
            <a:camera prst="orthographicFront"/>
            <a:lightRig rig="threePt" dir="t"/>
          </a:scene3d>
          <a:sp3d>
            <a:bevelT prst="angle"/>
          </a:sp3d>
        </p:spPr>
        <p:txBody>
          <a:bodyPr wrap="square" rtlCol="0">
            <a:spAutoFit/>
          </a:bodyPr>
          <a:lstStyle/>
          <a:p>
            <a:pPr algn="ctr"/>
            <a:r>
              <a:rPr lang="en-GB" dirty="0" smtClean="0"/>
              <a:t>INCUBATOR</a:t>
            </a:r>
          </a:p>
          <a:p>
            <a:pPr algn="ctr"/>
            <a:r>
              <a:rPr lang="en-GB" dirty="0" smtClean="0"/>
              <a:t>SUPPORT</a:t>
            </a:r>
            <a:endParaRPr lang="en-GB" dirty="0"/>
          </a:p>
        </p:txBody>
      </p:sp>
      <p:cxnSp>
        <p:nvCxnSpPr>
          <p:cNvPr id="35" name="Straight Arrow Connector 34"/>
          <p:cNvCxnSpPr>
            <a:endCxn id="10" idx="2"/>
          </p:cNvCxnSpPr>
          <p:nvPr/>
        </p:nvCxnSpPr>
        <p:spPr>
          <a:xfrm flipH="1" flipV="1">
            <a:off x="4170714" y="4271095"/>
            <a:ext cx="889558" cy="492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4536281" y="4017673"/>
            <a:ext cx="121444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7504" y="3124698"/>
            <a:ext cx="1821290" cy="1200329"/>
          </a:xfrm>
          <a:prstGeom prst="rect">
            <a:avLst/>
          </a:prstGeom>
          <a:solidFill>
            <a:srgbClr val="FFFF00"/>
          </a:solidFill>
          <a:scene3d>
            <a:camera prst="orthographicFront"/>
            <a:lightRig rig="threePt" dir="t"/>
          </a:scene3d>
          <a:sp3d>
            <a:bevelT prst="angle"/>
          </a:sp3d>
        </p:spPr>
        <p:txBody>
          <a:bodyPr wrap="square" rtlCol="0">
            <a:spAutoFit/>
          </a:bodyPr>
          <a:lstStyle/>
          <a:p>
            <a:pPr algn="ctr"/>
            <a:r>
              <a:rPr lang="en-GB" dirty="0" smtClean="0"/>
              <a:t>UNIVERSITIES</a:t>
            </a:r>
          </a:p>
          <a:p>
            <a:pPr algn="ctr"/>
            <a:r>
              <a:rPr lang="en-GB" dirty="0" smtClean="0"/>
              <a:t>&amp; OTHER INNOVATION ACTORS</a:t>
            </a:r>
            <a:endParaRPr lang="en-GB" dirty="0"/>
          </a:p>
        </p:txBody>
      </p:sp>
      <p:cxnSp>
        <p:nvCxnSpPr>
          <p:cNvPr id="46" name="Straight Arrow Connector 45"/>
          <p:cNvCxnSpPr>
            <a:stCxn id="44" idx="2"/>
          </p:cNvCxnSpPr>
          <p:nvPr/>
        </p:nvCxnSpPr>
        <p:spPr>
          <a:xfrm>
            <a:off x="1018149" y="4325027"/>
            <a:ext cx="196266" cy="514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142976" y="4410582"/>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86578" y="3053260"/>
            <a:ext cx="1734280" cy="646331"/>
          </a:xfrm>
          <a:prstGeom prst="rect">
            <a:avLst/>
          </a:prstGeom>
          <a:solidFill>
            <a:srgbClr val="FFFF00"/>
          </a:solidFill>
          <a:scene3d>
            <a:camera prst="orthographicFront"/>
            <a:lightRig rig="threePt" dir="t"/>
          </a:scene3d>
          <a:sp3d>
            <a:bevelT prst="angle"/>
          </a:sp3d>
        </p:spPr>
        <p:txBody>
          <a:bodyPr wrap="square" rtlCol="0">
            <a:spAutoFit/>
          </a:bodyPr>
          <a:lstStyle/>
          <a:p>
            <a:pPr algn="ctr"/>
            <a:r>
              <a:rPr lang="en-GB" dirty="0" smtClean="0"/>
              <a:t>RISK CAPITAL</a:t>
            </a:r>
          </a:p>
          <a:p>
            <a:pPr algn="ctr"/>
            <a:r>
              <a:rPr lang="en-GB" dirty="0" smtClean="0"/>
              <a:t>FUNDS</a:t>
            </a:r>
            <a:endParaRPr lang="en-GB" dirty="0"/>
          </a:p>
        </p:txBody>
      </p:sp>
      <p:sp>
        <p:nvSpPr>
          <p:cNvPr id="54" name="TextBox 53"/>
          <p:cNvSpPr txBox="1"/>
          <p:nvPr/>
        </p:nvSpPr>
        <p:spPr>
          <a:xfrm>
            <a:off x="4429124" y="1124434"/>
            <a:ext cx="857256" cy="523220"/>
          </a:xfrm>
          <a:prstGeom prst="rect">
            <a:avLst/>
          </a:prstGeom>
          <a:solidFill>
            <a:srgbClr val="FFFF00"/>
          </a:solidFill>
          <a:scene3d>
            <a:camera prst="orthographicFront"/>
            <a:lightRig rig="threePt" dir="t"/>
          </a:scene3d>
          <a:sp3d>
            <a:bevelT prst="angle"/>
          </a:sp3d>
        </p:spPr>
        <p:txBody>
          <a:bodyPr wrap="square" rtlCol="0">
            <a:spAutoFit/>
          </a:bodyPr>
          <a:lstStyle/>
          <a:p>
            <a:r>
              <a:rPr lang="en-GB" sz="2800" dirty="0" smtClean="0"/>
              <a:t>IPO</a:t>
            </a:r>
            <a:endParaRPr lang="en-GB" sz="2800" dirty="0"/>
          </a:p>
        </p:txBody>
      </p:sp>
      <p:cxnSp>
        <p:nvCxnSpPr>
          <p:cNvPr id="56" name="Straight Arrow Connector 55"/>
          <p:cNvCxnSpPr/>
          <p:nvPr/>
        </p:nvCxnSpPr>
        <p:spPr>
          <a:xfrm rot="16200000" flipH="1">
            <a:off x="4714876" y="1695938"/>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29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Venturing</a:t>
            </a:r>
            <a:endParaRPr lang="fi-FI" dirty="0"/>
          </a:p>
        </p:txBody>
      </p:sp>
      <p:sp>
        <p:nvSpPr>
          <p:cNvPr id="3" name="TextBox 2"/>
          <p:cNvSpPr txBox="1"/>
          <p:nvPr/>
        </p:nvSpPr>
        <p:spPr>
          <a:xfrm>
            <a:off x="1907704" y="2506368"/>
            <a:ext cx="5925725" cy="646331"/>
          </a:xfrm>
          <a:prstGeom prst="rect">
            <a:avLst/>
          </a:prstGeom>
          <a:noFill/>
          <a:ln>
            <a:solidFill>
              <a:schemeClr val="accent1"/>
            </a:solidFill>
          </a:ln>
        </p:spPr>
        <p:txBody>
          <a:bodyPr wrap="none" rtlCol="0">
            <a:spAutoFit/>
          </a:bodyPr>
          <a:lstStyle/>
          <a:p>
            <a:r>
              <a:rPr lang="fi-FI" sz="3600" dirty="0" smtClean="0"/>
              <a:t>1 or 2 out of ten are successful</a:t>
            </a:r>
            <a:endParaRPr lang="fi-FI" sz="3600" dirty="0"/>
          </a:p>
        </p:txBody>
      </p:sp>
      <p:cxnSp>
        <p:nvCxnSpPr>
          <p:cNvPr id="5" name="Straight Arrow Connector 4"/>
          <p:cNvCxnSpPr/>
          <p:nvPr/>
        </p:nvCxnSpPr>
        <p:spPr>
          <a:xfrm>
            <a:off x="4499992" y="3284984"/>
            <a:ext cx="0"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84506" y="4625797"/>
            <a:ext cx="7972119" cy="523220"/>
          </a:xfrm>
          <a:prstGeom prst="rect">
            <a:avLst/>
          </a:prstGeom>
          <a:solidFill>
            <a:srgbClr val="FFFF00"/>
          </a:solidFill>
        </p:spPr>
        <p:txBody>
          <a:bodyPr wrap="none" rtlCol="0">
            <a:spAutoFit/>
          </a:bodyPr>
          <a:lstStyle/>
          <a:p>
            <a:r>
              <a:rPr lang="fi-FI" sz="2800" dirty="0" smtClean="0"/>
              <a:t>High to very-high IRR targets (25 – 40 %) are common</a:t>
            </a:r>
            <a:endParaRPr lang="fi-FI" sz="2800" dirty="0"/>
          </a:p>
        </p:txBody>
      </p:sp>
    </p:spTree>
    <p:extLst>
      <p:ext uri="{BB962C8B-B14F-4D97-AF65-F5344CB8AC3E}">
        <p14:creationId xmlns:p14="http://schemas.microsoft.com/office/powerpoint/2010/main" val="12697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fi-FI" dirty="0" smtClean="0"/>
              <a:t>IRR 25% means...</a:t>
            </a:r>
            <a:endParaRPr lang="fi-FI" dirty="0"/>
          </a:p>
        </p:txBody>
      </p:sp>
      <p:sp>
        <p:nvSpPr>
          <p:cNvPr id="3" name="TextBox 2"/>
          <p:cNvSpPr txBox="1"/>
          <p:nvPr/>
        </p:nvSpPr>
        <p:spPr>
          <a:xfrm>
            <a:off x="755576" y="1988840"/>
            <a:ext cx="1037913" cy="369332"/>
          </a:xfrm>
          <a:prstGeom prst="rect">
            <a:avLst/>
          </a:prstGeom>
          <a:noFill/>
        </p:spPr>
        <p:txBody>
          <a:bodyPr wrap="none" rtlCol="0">
            <a:spAutoFit/>
          </a:bodyPr>
          <a:lstStyle/>
          <a:p>
            <a:r>
              <a:rPr lang="fi-FI" dirty="0" smtClean="0"/>
              <a:t>PV of ”1”</a:t>
            </a:r>
            <a:endParaRPr lang="fi-FI" dirty="0"/>
          </a:p>
        </p:txBody>
      </p:sp>
      <p:grpSp>
        <p:nvGrpSpPr>
          <p:cNvPr id="8" name="Group 7"/>
          <p:cNvGrpSpPr/>
          <p:nvPr/>
        </p:nvGrpSpPr>
        <p:grpSpPr>
          <a:xfrm>
            <a:off x="1547664" y="2708920"/>
            <a:ext cx="5472608" cy="2880320"/>
            <a:chOff x="1547664" y="2708920"/>
            <a:chExt cx="5472608" cy="2880320"/>
          </a:xfrm>
        </p:grpSpPr>
        <p:cxnSp>
          <p:nvCxnSpPr>
            <p:cNvPr id="5" name="Straight Arrow Connector 4"/>
            <p:cNvCxnSpPr/>
            <p:nvPr/>
          </p:nvCxnSpPr>
          <p:spPr>
            <a:xfrm flipV="1">
              <a:off x="1547664" y="2708920"/>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47664" y="5589240"/>
              <a:ext cx="54726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274532" y="3140968"/>
            <a:ext cx="301686" cy="369332"/>
          </a:xfrm>
          <a:prstGeom prst="rect">
            <a:avLst/>
          </a:prstGeom>
          <a:noFill/>
        </p:spPr>
        <p:txBody>
          <a:bodyPr wrap="none" rtlCol="0">
            <a:spAutoFit/>
          </a:bodyPr>
          <a:lstStyle/>
          <a:p>
            <a:r>
              <a:rPr lang="fi-FI" dirty="0" smtClean="0"/>
              <a:t>1</a:t>
            </a:r>
            <a:endParaRPr lang="fi-FI" dirty="0"/>
          </a:p>
        </p:txBody>
      </p:sp>
      <p:sp>
        <p:nvSpPr>
          <p:cNvPr id="10" name="TextBox 9"/>
          <p:cNvSpPr txBox="1"/>
          <p:nvPr/>
        </p:nvSpPr>
        <p:spPr>
          <a:xfrm>
            <a:off x="1425375" y="5713784"/>
            <a:ext cx="301686" cy="369332"/>
          </a:xfrm>
          <a:prstGeom prst="rect">
            <a:avLst/>
          </a:prstGeom>
          <a:noFill/>
        </p:spPr>
        <p:txBody>
          <a:bodyPr wrap="none" rtlCol="0">
            <a:spAutoFit/>
          </a:bodyPr>
          <a:lstStyle/>
          <a:p>
            <a:r>
              <a:rPr lang="fi-FI" dirty="0" smtClean="0"/>
              <a:t>0</a:t>
            </a:r>
            <a:endParaRPr lang="fi-FI" dirty="0"/>
          </a:p>
        </p:txBody>
      </p:sp>
      <p:sp>
        <p:nvSpPr>
          <p:cNvPr id="11" name="TextBox 10"/>
          <p:cNvSpPr txBox="1"/>
          <p:nvPr/>
        </p:nvSpPr>
        <p:spPr>
          <a:xfrm>
            <a:off x="3995936" y="5713784"/>
            <a:ext cx="301686" cy="369332"/>
          </a:xfrm>
          <a:prstGeom prst="rect">
            <a:avLst/>
          </a:prstGeom>
          <a:noFill/>
        </p:spPr>
        <p:txBody>
          <a:bodyPr wrap="none" rtlCol="0">
            <a:spAutoFit/>
          </a:bodyPr>
          <a:lstStyle/>
          <a:p>
            <a:r>
              <a:rPr lang="fi-FI" dirty="0" smtClean="0"/>
              <a:t>5</a:t>
            </a:r>
            <a:endParaRPr lang="fi-FI" dirty="0"/>
          </a:p>
        </p:txBody>
      </p:sp>
      <p:sp>
        <p:nvSpPr>
          <p:cNvPr id="12" name="TextBox 11"/>
          <p:cNvSpPr txBox="1"/>
          <p:nvPr/>
        </p:nvSpPr>
        <p:spPr>
          <a:xfrm>
            <a:off x="6516216" y="5713784"/>
            <a:ext cx="418704" cy="369332"/>
          </a:xfrm>
          <a:prstGeom prst="rect">
            <a:avLst/>
          </a:prstGeom>
          <a:noFill/>
        </p:spPr>
        <p:txBody>
          <a:bodyPr wrap="none" rtlCol="0">
            <a:spAutoFit/>
          </a:bodyPr>
          <a:lstStyle/>
          <a:p>
            <a:r>
              <a:rPr lang="fi-FI" dirty="0" smtClean="0"/>
              <a:t>10</a:t>
            </a:r>
            <a:endParaRPr lang="fi-FI" dirty="0"/>
          </a:p>
        </p:txBody>
      </p:sp>
      <p:sp>
        <p:nvSpPr>
          <p:cNvPr id="13" name="TextBox 12"/>
          <p:cNvSpPr txBox="1"/>
          <p:nvPr/>
        </p:nvSpPr>
        <p:spPr>
          <a:xfrm>
            <a:off x="7164288" y="5404574"/>
            <a:ext cx="663964" cy="369332"/>
          </a:xfrm>
          <a:prstGeom prst="rect">
            <a:avLst/>
          </a:prstGeom>
          <a:noFill/>
        </p:spPr>
        <p:txBody>
          <a:bodyPr wrap="none" rtlCol="0">
            <a:spAutoFit/>
          </a:bodyPr>
          <a:lstStyle/>
          <a:p>
            <a:r>
              <a:rPr lang="fi-FI" dirty="0" smtClean="0">
                <a:solidFill>
                  <a:srgbClr val="0070C0"/>
                </a:solidFill>
              </a:rPr>
              <a:t>TIME</a:t>
            </a:r>
            <a:endParaRPr lang="fi-FI" dirty="0">
              <a:solidFill>
                <a:srgbClr val="0070C0"/>
              </a:solidFill>
            </a:endParaRPr>
          </a:p>
        </p:txBody>
      </p:sp>
      <p:sp>
        <p:nvSpPr>
          <p:cNvPr id="15" name="TextBox 14"/>
          <p:cNvSpPr txBox="1"/>
          <p:nvPr/>
        </p:nvSpPr>
        <p:spPr>
          <a:xfrm>
            <a:off x="3998874" y="4684494"/>
            <a:ext cx="476412" cy="369332"/>
          </a:xfrm>
          <a:prstGeom prst="rect">
            <a:avLst/>
          </a:prstGeom>
          <a:noFill/>
        </p:spPr>
        <p:txBody>
          <a:bodyPr wrap="none" rtlCol="0">
            <a:spAutoFit/>
          </a:bodyPr>
          <a:lstStyle/>
          <a:p>
            <a:r>
              <a:rPr lang="fi-FI" dirty="0" smtClean="0"/>
              <a:t>0.3</a:t>
            </a:r>
            <a:endParaRPr lang="fi-FI" dirty="0"/>
          </a:p>
        </p:txBody>
      </p:sp>
      <p:sp>
        <p:nvSpPr>
          <p:cNvPr id="16" name="TextBox 15"/>
          <p:cNvSpPr txBox="1"/>
          <p:nvPr/>
        </p:nvSpPr>
        <p:spPr>
          <a:xfrm>
            <a:off x="6458508" y="5092032"/>
            <a:ext cx="476412" cy="369332"/>
          </a:xfrm>
          <a:prstGeom prst="rect">
            <a:avLst/>
          </a:prstGeom>
          <a:noFill/>
        </p:spPr>
        <p:txBody>
          <a:bodyPr wrap="none" rtlCol="0">
            <a:spAutoFit/>
          </a:bodyPr>
          <a:lstStyle/>
          <a:p>
            <a:r>
              <a:rPr lang="fi-FI" dirty="0" smtClean="0"/>
              <a:t>0.1</a:t>
            </a:r>
            <a:endParaRPr lang="fi-FI" dirty="0"/>
          </a:p>
        </p:txBody>
      </p:sp>
      <p:sp>
        <p:nvSpPr>
          <p:cNvPr id="17" name="Freeform 16"/>
          <p:cNvSpPr/>
          <p:nvPr/>
        </p:nvSpPr>
        <p:spPr>
          <a:xfrm>
            <a:off x="1575303" y="3340729"/>
            <a:ext cx="5306278" cy="2042696"/>
          </a:xfrm>
          <a:custGeom>
            <a:avLst/>
            <a:gdLst>
              <a:gd name="connsiteX0" fmla="*/ 0 w 5306278"/>
              <a:gd name="connsiteY0" fmla="*/ 0 h 2042696"/>
              <a:gd name="connsiteX1" fmla="*/ 2571184 w 5306278"/>
              <a:gd name="connsiteY1" fmla="*/ 1566249 h 2042696"/>
              <a:gd name="connsiteX2" fmla="*/ 5024673 w 5306278"/>
              <a:gd name="connsiteY2" fmla="*/ 1991762 h 2042696"/>
              <a:gd name="connsiteX3" fmla="*/ 5151422 w 5306278"/>
              <a:gd name="connsiteY3" fmla="*/ 2018922 h 2042696"/>
            </a:gdLst>
            <a:ahLst/>
            <a:cxnLst>
              <a:cxn ang="0">
                <a:pos x="connsiteX0" y="connsiteY0"/>
              </a:cxn>
              <a:cxn ang="0">
                <a:pos x="connsiteX1" y="connsiteY1"/>
              </a:cxn>
              <a:cxn ang="0">
                <a:pos x="connsiteX2" y="connsiteY2"/>
              </a:cxn>
              <a:cxn ang="0">
                <a:pos x="connsiteX3" y="connsiteY3"/>
              </a:cxn>
            </a:cxnLst>
            <a:rect l="l" t="t" r="r" b="b"/>
            <a:pathLst>
              <a:path w="5306278" h="2042696">
                <a:moveTo>
                  <a:pt x="0" y="0"/>
                </a:moveTo>
                <a:cubicBezTo>
                  <a:pt x="866869" y="617144"/>
                  <a:pt x="1733739" y="1234289"/>
                  <a:pt x="2571184" y="1566249"/>
                </a:cubicBezTo>
                <a:cubicBezTo>
                  <a:pt x="3408629" y="1898209"/>
                  <a:pt x="4594633" y="1916317"/>
                  <a:pt x="5024673" y="1991762"/>
                </a:cubicBezTo>
                <a:cubicBezTo>
                  <a:pt x="5454713" y="2067208"/>
                  <a:pt x="5303067" y="2043065"/>
                  <a:pt x="5151422" y="201892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8" name="TextBox 17"/>
          <p:cNvSpPr txBox="1"/>
          <p:nvPr/>
        </p:nvSpPr>
        <p:spPr>
          <a:xfrm>
            <a:off x="5090356" y="2466895"/>
            <a:ext cx="2736304" cy="923330"/>
          </a:xfrm>
          <a:prstGeom prst="rect">
            <a:avLst/>
          </a:prstGeom>
          <a:solidFill>
            <a:schemeClr val="accent3">
              <a:lumMod val="40000"/>
              <a:lumOff val="60000"/>
            </a:schemeClr>
          </a:solidFill>
          <a:scene3d>
            <a:camera prst="orthographicFront"/>
            <a:lightRig rig="threePt" dir="t"/>
          </a:scene3d>
          <a:sp3d>
            <a:bevelT prst="convex"/>
          </a:sp3d>
        </p:spPr>
        <p:txBody>
          <a:bodyPr wrap="square" rtlCol="0">
            <a:spAutoFit/>
          </a:bodyPr>
          <a:lstStyle/>
          <a:p>
            <a:pPr algn="ctr"/>
            <a:r>
              <a:rPr lang="fi-FI" dirty="0" smtClean="0"/>
              <a:t>NOTHING MATTERS TO DECISION-MAKING AFTER 5-7 YEARS</a:t>
            </a:r>
            <a:endParaRPr lang="fi-FI" dirty="0"/>
          </a:p>
        </p:txBody>
      </p:sp>
    </p:spTree>
    <p:extLst>
      <p:ext uri="{BB962C8B-B14F-4D97-AF65-F5344CB8AC3E}">
        <p14:creationId xmlns:p14="http://schemas.microsoft.com/office/powerpoint/2010/main" val="1377258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23528" y="4293096"/>
            <a:ext cx="2643206" cy="1543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a:xfrm>
            <a:off x="457200" y="-13394"/>
            <a:ext cx="8229600" cy="778098"/>
          </a:xfrm>
        </p:spPr>
        <p:txBody>
          <a:bodyPr>
            <a:normAutofit/>
          </a:bodyPr>
          <a:lstStyle/>
          <a:p>
            <a:r>
              <a:rPr lang="fi-FI" sz="2600" b="1" dirty="0" smtClean="0">
                <a:solidFill>
                  <a:srgbClr val="1F497D"/>
                </a:solidFill>
                <a:latin typeface="Arial"/>
                <a:cs typeface="Arial"/>
              </a:rPr>
              <a:t>In Biz Schools... </a:t>
            </a:r>
            <a:endParaRPr lang="en-GB" sz="2600" b="1" dirty="0">
              <a:solidFill>
                <a:srgbClr val="1F497D"/>
              </a:solidFill>
              <a:latin typeface="Arial"/>
              <a:cs typeface="Arial"/>
            </a:endParaRPr>
          </a:p>
        </p:txBody>
      </p:sp>
      <p:sp>
        <p:nvSpPr>
          <p:cNvPr id="6" name="TextBox 5"/>
          <p:cNvSpPr txBox="1"/>
          <p:nvPr/>
        </p:nvSpPr>
        <p:spPr>
          <a:xfrm>
            <a:off x="683568" y="1361370"/>
            <a:ext cx="3203096" cy="1692771"/>
          </a:xfrm>
          <a:prstGeom prst="rect">
            <a:avLst/>
          </a:prstGeom>
          <a:solidFill>
            <a:srgbClr val="FFFF00"/>
          </a:solidFill>
          <a:scene3d>
            <a:camera prst="orthographicFront"/>
            <a:lightRig rig="flood" dir="t"/>
          </a:scene3d>
          <a:sp3d>
            <a:bevelT h="171450" prst="convex"/>
          </a:sp3d>
        </p:spPr>
        <p:txBody>
          <a:bodyPr wrap="square" rtlCol="0">
            <a:spAutoFit/>
          </a:bodyPr>
          <a:lstStyle/>
          <a:p>
            <a:pPr algn="ctr"/>
            <a:r>
              <a:rPr lang="fi-FI" sz="3200" b="1" dirty="0" smtClean="0"/>
              <a:t>MANAGEMENT</a:t>
            </a:r>
          </a:p>
          <a:p>
            <a:pPr algn="ctr">
              <a:buFont typeface="Arial" pitchFamily="34" charset="0"/>
              <a:buChar char="•"/>
            </a:pPr>
            <a:r>
              <a:rPr lang="fi-FI" dirty="0"/>
              <a:t> </a:t>
            </a:r>
            <a:r>
              <a:rPr lang="fi-FI" dirty="0" smtClean="0"/>
              <a:t>mgt technologies</a:t>
            </a:r>
          </a:p>
          <a:p>
            <a:pPr algn="ctr">
              <a:buFont typeface="Arial" pitchFamily="34" charset="0"/>
              <a:buChar char="•"/>
            </a:pPr>
            <a:r>
              <a:rPr lang="fi-FI" dirty="0"/>
              <a:t> </a:t>
            </a:r>
            <a:r>
              <a:rPr lang="fi-FI" dirty="0" smtClean="0"/>
              <a:t>formal management</a:t>
            </a:r>
          </a:p>
          <a:p>
            <a:pPr algn="ctr">
              <a:buFont typeface="Arial" pitchFamily="34" charset="0"/>
              <a:buChar char="•"/>
            </a:pPr>
            <a:r>
              <a:rPr lang="fi-FI" dirty="0"/>
              <a:t> </a:t>
            </a:r>
            <a:r>
              <a:rPr lang="fi-FI" dirty="0" smtClean="0"/>
              <a:t>organizational doctrine</a:t>
            </a:r>
          </a:p>
          <a:p>
            <a:pPr algn="ctr">
              <a:buFont typeface="Arial" pitchFamily="34" charset="0"/>
              <a:buChar char="•"/>
            </a:pPr>
            <a:r>
              <a:rPr lang="fi-FI" dirty="0" smtClean="0"/>
              <a:t> strategic planning</a:t>
            </a:r>
            <a:endParaRPr lang="en-GB" dirty="0"/>
          </a:p>
        </p:txBody>
      </p:sp>
      <p:sp>
        <p:nvSpPr>
          <p:cNvPr id="7" name="TextBox 6"/>
          <p:cNvSpPr txBox="1"/>
          <p:nvPr/>
        </p:nvSpPr>
        <p:spPr>
          <a:xfrm>
            <a:off x="5500694" y="1371874"/>
            <a:ext cx="2815722" cy="1415772"/>
          </a:xfrm>
          <a:prstGeom prst="rect">
            <a:avLst/>
          </a:prstGeom>
          <a:solidFill>
            <a:srgbClr val="FFFF00"/>
          </a:solidFill>
          <a:scene3d>
            <a:camera prst="orthographicFront"/>
            <a:lightRig rig="threePt" dir="t"/>
          </a:scene3d>
          <a:sp3d>
            <a:bevelT prst="convex"/>
          </a:sp3d>
        </p:spPr>
        <p:txBody>
          <a:bodyPr wrap="square" rtlCol="0">
            <a:spAutoFit/>
          </a:bodyPr>
          <a:lstStyle/>
          <a:p>
            <a:pPr algn="ctr"/>
            <a:r>
              <a:rPr lang="fi-FI" sz="3200" b="1" dirty="0" smtClean="0"/>
              <a:t>LEADERSHIP</a:t>
            </a:r>
          </a:p>
          <a:p>
            <a:pPr algn="ctr">
              <a:buFont typeface="Arial" pitchFamily="34" charset="0"/>
              <a:buChar char="•"/>
            </a:pPr>
            <a:r>
              <a:rPr lang="fi-FI" dirty="0"/>
              <a:t> </a:t>
            </a:r>
            <a:r>
              <a:rPr lang="fi-FI" dirty="0" smtClean="0"/>
              <a:t>leader person traits</a:t>
            </a:r>
          </a:p>
          <a:p>
            <a:pPr algn="ctr">
              <a:buFont typeface="Arial" pitchFamily="34" charset="0"/>
              <a:buChar char="•"/>
            </a:pPr>
            <a:r>
              <a:rPr lang="fi-FI" dirty="0"/>
              <a:t> </a:t>
            </a:r>
            <a:r>
              <a:rPr lang="fi-FI" dirty="0" smtClean="0"/>
              <a:t>charisma</a:t>
            </a:r>
          </a:p>
          <a:p>
            <a:pPr algn="ctr">
              <a:buFont typeface="Arial" pitchFamily="34" charset="0"/>
              <a:buChar char="•"/>
            </a:pPr>
            <a:r>
              <a:rPr lang="fi-FI" dirty="0" smtClean="0"/>
              <a:t>Strategic management</a:t>
            </a:r>
            <a:endParaRPr lang="en-GB" dirty="0"/>
          </a:p>
        </p:txBody>
      </p:sp>
      <p:sp>
        <p:nvSpPr>
          <p:cNvPr id="8" name="TextBox 7"/>
          <p:cNvSpPr txBox="1"/>
          <p:nvPr/>
        </p:nvSpPr>
        <p:spPr>
          <a:xfrm>
            <a:off x="3886664" y="3905816"/>
            <a:ext cx="4717784" cy="2523768"/>
          </a:xfrm>
          <a:prstGeom prst="rect">
            <a:avLst/>
          </a:prstGeom>
          <a:solidFill>
            <a:schemeClr val="accent3">
              <a:lumMod val="40000"/>
              <a:lumOff val="60000"/>
            </a:schemeClr>
          </a:solidFill>
          <a:scene3d>
            <a:camera prst="orthographicFront"/>
            <a:lightRig rig="threePt" dir="t"/>
          </a:scene3d>
          <a:sp3d>
            <a:bevelT prst="convex"/>
          </a:sp3d>
        </p:spPr>
        <p:txBody>
          <a:bodyPr wrap="square" rtlCol="0">
            <a:spAutoFit/>
          </a:bodyPr>
          <a:lstStyle/>
          <a:p>
            <a:pPr algn="ctr"/>
            <a:r>
              <a:rPr lang="fi-FI" sz="3200" b="1" dirty="0" smtClean="0"/>
              <a:t>ENTREPRENEURSHIP</a:t>
            </a:r>
          </a:p>
          <a:p>
            <a:pPr algn="ctr">
              <a:buFont typeface="Arial" pitchFamily="34" charset="0"/>
              <a:buChar char="•"/>
            </a:pPr>
            <a:r>
              <a:rPr lang="fi-FI" dirty="0"/>
              <a:t> </a:t>
            </a:r>
            <a:r>
              <a:rPr lang="fi-FI" dirty="0" smtClean="0"/>
              <a:t>change engine, healer</a:t>
            </a:r>
          </a:p>
          <a:p>
            <a:pPr algn="ctr">
              <a:buFont typeface="Arial" pitchFamily="34" charset="0"/>
              <a:buChar char="•"/>
            </a:pPr>
            <a:r>
              <a:rPr lang="fi-FI" dirty="0"/>
              <a:t> </a:t>
            </a:r>
            <a:r>
              <a:rPr lang="fi-FI" dirty="0" smtClean="0"/>
              <a:t>innovator, networker, developer</a:t>
            </a:r>
          </a:p>
          <a:p>
            <a:pPr algn="ctr">
              <a:buFont typeface="Arial" pitchFamily="34" charset="0"/>
              <a:buChar char="•"/>
            </a:pPr>
            <a:r>
              <a:rPr lang="fi-FI" dirty="0" smtClean="0"/>
              <a:t> disruptor</a:t>
            </a:r>
          </a:p>
          <a:p>
            <a:pPr algn="ctr">
              <a:buFont typeface="Arial" pitchFamily="34" charset="0"/>
              <a:buChar char="•"/>
            </a:pPr>
            <a:r>
              <a:rPr lang="fi-FI" dirty="0" smtClean="0"/>
              <a:t> life-style vs professional entrepreneur</a:t>
            </a:r>
          </a:p>
          <a:p>
            <a:pPr algn="ctr">
              <a:buFont typeface="Arial" pitchFamily="34" charset="0"/>
              <a:buChar char="•"/>
            </a:pPr>
            <a:r>
              <a:rPr lang="fi-FI" dirty="0" smtClean="0"/>
              <a:t> knowledge-intensive creator of future</a:t>
            </a:r>
          </a:p>
          <a:p>
            <a:pPr algn="ctr">
              <a:buFont typeface="Arial" pitchFamily="34" charset="0"/>
              <a:buChar char="•"/>
            </a:pPr>
            <a:r>
              <a:rPr lang="fi-FI" dirty="0" smtClean="0"/>
              <a:t> way to learn/act</a:t>
            </a:r>
          </a:p>
          <a:p>
            <a:pPr algn="ctr">
              <a:buFont typeface="Arial" pitchFamily="34" charset="0"/>
              <a:buChar char="•"/>
            </a:pPr>
            <a:r>
              <a:rPr lang="fi-FI" dirty="0"/>
              <a:t> </a:t>
            </a:r>
            <a:r>
              <a:rPr lang="fi-FI" dirty="0" smtClean="0"/>
              <a:t>mindset</a:t>
            </a:r>
            <a:endParaRPr lang="en-GB" dirty="0"/>
          </a:p>
        </p:txBody>
      </p:sp>
      <p:cxnSp>
        <p:nvCxnSpPr>
          <p:cNvPr id="10" name="Straight Arrow Connector 9"/>
          <p:cNvCxnSpPr/>
          <p:nvPr/>
        </p:nvCxnSpPr>
        <p:spPr>
          <a:xfrm>
            <a:off x="3929058" y="2206167"/>
            <a:ext cx="157163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28670" y="2852936"/>
            <a:ext cx="1466524"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571735" y="3138687"/>
            <a:ext cx="2143140" cy="642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3568" y="4649129"/>
            <a:ext cx="2031476" cy="830997"/>
          </a:xfrm>
          <a:prstGeom prst="rect">
            <a:avLst/>
          </a:prstGeom>
          <a:noFill/>
        </p:spPr>
        <p:txBody>
          <a:bodyPr wrap="none" rtlCol="0">
            <a:spAutoFit/>
          </a:bodyPr>
          <a:lstStyle/>
          <a:p>
            <a:pPr algn="ctr"/>
            <a:r>
              <a:rPr lang="en-GB" sz="2400" b="1" dirty="0" smtClean="0">
                <a:solidFill>
                  <a:schemeClr val="bg1"/>
                </a:solidFill>
                <a:effectLst>
                  <a:outerShdw blurRad="38100" dist="38100" dir="2700000" algn="tl">
                    <a:srgbClr val="000000">
                      <a:alpha val="43137"/>
                    </a:srgbClr>
                  </a:outerShdw>
                </a:effectLst>
              </a:rPr>
              <a:t>INNOVATION</a:t>
            </a:r>
          </a:p>
          <a:p>
            <a:pPr algn="ctr"/>
            <a:r>
              <a:rPr lang="en-GB" sz="2400" b="1" dirty="0" smtClean="0">
                <a:solidFill>
                  <a:schemeClr val="bg1"/>
                </a:solidFill>
                <a:effectLst>
                  <a:outerShdw blurRad="38100" dist="38100" dir="2700000" algn="tl">
                    <a:srgbClr val="000000">
                      <a:alpha val="43137"/>
                    </a:srgbClr>
                  </a:outerShdw>
                </a:effectLst>
              </a:rPr>
              <a:t>Closed&gt;&gt;Open</a:t>
            </a:r>
          </a:p>
          <a:p>
            <a:pPr algn="ctr"/>
            <a:endParaRPr lang="en-GB" sz="2400" b="1" dirty="0">
              <a:solidFill>
                <a:schemeClr val="bg1"/>
              </a:solidFill>
              <a:effectLst>
                <a:outerShdw blurRad="38100" dist="38100" dir="2700000" algn="tl">
                  <a:srgbClr val="000000">
                    <a:alpha val="43137"/>
                  </a:srgbClr>
                </a:outerShdw>
              </a:effectLst>
            </a:endParaRPr>
          </a:p>
        </p:txBody>
      </p:sp>
      <p:cxnSp>
        <p:nvCxnSpPr>
          <p:cNvPr id="4" name="Straight Connector 3"/>
          <p:cNvCxnSpPr/>
          <p:nvPr/>
        </p:nvCxnSpPr>
        <p:spPr>
          <a:xfrm>
            <a:off x="3059832" y="5064628"/>
            <a:ext cx="720080" cy="0"/>
          </a:xfrm>
          <a:prstGeom prst="line">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60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i-FI" dirty="0" err="1"/>
              <a:t>Failure</a:t>
            </a:r>
            <a:r>
              <a:rPr lang="fi-FI" dirty="0"/>
              <a:t> </a:t>
            </a:r>
            <a:r>
              <a:rPr lang="fi-FI" dirty="0" err="1"/>
              <a:t>reasons</a:t>
            </a:r>
            <a:r>
              <a:rPr lang="fi-FI" dirty="0"/>
              <a:t> ”top </a:t>
            </a:r>
            <a:r>
              <a:rPr lang="fi-FI" dirty="0" smtClean="0"/>
              <a:t>8”</a:t>
            </a:r>
            <a:endParaRPr lang="en-US" dirty="0"/>
          </a:p>
        </p:txBody>
      </p:sp>
      <p:sp>
        <p:nvSpPr>
          <p:cNvPr id="21507" name="Rectangle 3"/>
          <p:cNvSpPr>
            <a:spLocks noGrp="1" noChangeArrowheads="1"/>
          </p:cNvSpPr>
          <p:nvPr>
            <p:ph type="body" idx="1"/>
          </p:nvPr>
        </p:nvSpPr>
        <p:spPr/>
        <p:txBody>
          <a:bodyPr>
            <a:normAutofit lnSpcReduction="10000"/>
          </a:bodyPr>
          <a:lstStyle/>
          <a:p>
            <a:r>
              <a:rPr lang="fi-FI" sz="2800" dirty="0"/>
              <a:t>Insufficient seed capital</a:t>
            </a:r>
          </a:p>
          <a:p>
            <a:r>
              <a:rPr lang="fi-FI" sz="2800" dirty="0"/>
              <a:t>Inadequate management capability (”In giving advice, seek to help, not please, your friend”)</a:t>
            </a:r>
          </a:p>
          <a:p>
            <a:r>
              <a:rPr lang="fi-FI" sz="2800" dirty="0"/>
              <a:t>Lack of </a:t>
            </a:r>
            <a:r>
              <a:rPr lang="fi-FI" sz="2800" dirty="0" err="1"/>
              <a:t>customer</a:t>
            </a:r>
            <a:r>
              <a:rPr lang="fi-FI" sz="2800" dirty="0"/>
              <a:t> </a:t>
            </a:r>
            <a:r>
              <a:rPr lang="fi-FI" sz="2800" dirty="0" err="1" smtClean="0"/>
              <a:t>focus</a:t>
            </a:r>
            <a:endParaRPr lang="fi-FI" sz="2800" dirty="0" smtClean="0"/>
          </a:p>
          <a:p>
            <a:r>
              <a:rPr lang="fi-FI" sz="2800" dirty="0" err="1" smtClean="0"/>
              <a:t>Loss</a:t>
            </a:r>
            <a:r>
              <a:rPr lang="fi-FI" sz="2800" dirty="0" smtClean="0"/>
              <a:t> of </a:t>
            </a:r>
            <a:r>
              <a:rPr lang="fi-FI" sz="2800" dirty="0" err="1" smtClean="0"/>
              <a:t>entrepreneurial</a:t>
            </a:r>
            <a:r>
              <a:rPr lang="fi-FI" sz="2800" dirty="0" smtClean="0"/>
              <a:t> </a:t>
            </a:r>
            <a:r>
              <a:rPr lang="fi-FI" sz="2800" dirty="0" err="1" smtClean="0"/>
              <a:t>spirit</a:t>
            </a:r>
            <a:r>
              <a:rPr lang="fi-FI" sz="2800" dirty="0" smtClean="0"/>
              <a:t> and </a:t>
            </a:r>
            <a:r>
              <a:rPr lang="fi-FI" sz="2800" dirty="0" err="1" smtClean="0"/>
              <a:t>renewal/innovation</a:t>
            </a:r>
            <a:endParaRPr lang="fi-FI" sz="2800" dirty="0"/>
          </a:p>
          <a:p>
            <a:r>
              <a:rPr lang="fi-FI" sz="2800" dirty="0"/>
              <a:t>Production mismanagement</a:t>
            </a:r>
          </a:p>
          <a:p>
            <a:r>
              <a:rPr lang="fi-FI" sz="2800" dirty="0"/>
              <a:t>Bad accounting</a:t>
            </a:r>
          </a:p>
          <a:p>
            <a:r>
              <a:rPr lang="fi-FI" sz="2800" dirty="0"/>
              <a:t>Overwhelming events by markets or competitors</a:t>
            </a:r>
          </a:p>
          <a:p>
            <a:r>
              <a:rPr lang="fi-FI" sz="2800" dirty="0"/>
              <a:t>Fraud</a:t>
            </a:r>
            <a:endParaRPr lang="en-US" sz="2800" dirty="0"/>
          </a:p>
        </p:txBody>
      </p:sp>
    </p:spTree>
    <p:extLst>
      <p:ext uri="{BB962C8B-B14F-4D97-AF65-F5344CB8AC3E}">
        <p14:creationId xmlns:p14="http://schemas.microsoft.com/office/powerpoint/2010/main" val="17234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anim calcmode="lin" valueType="num">
                                      <p:cBhvr>
                                        <p:cTn id="8" dur="2000" fill="hold"/>
                                        <p:tgtEl>
                                          <p:spTgt spid="2150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2000"/>
                                        <p:tgtEl>
                                          <p:spTgt spid="21507">
                                            <p:txEl>
                                              <p:pRg st="1" end="1"/>
                                            </p:txEl>
                                          </p:spTgt>
                                        </p:tgtEl>
                                      </p:cBhvr>
                                    </p:animEffect>
                                    <p:anim calcmode="lin" valueType="num">
                                      <p:cBhvr>
                                        <p:cTn id="15" dur="2000" fill="hold"/>
                                        <p:tgtEl>
                                          <p:spTgt spid="2150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15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2000"/>
                                        <p:tgtEl>
                                          <p:spTgt spid="21507">
                                            <p:txEl>
                                              <p:pRg st="2" end="2"/>
                                            </p:txEl>
                                          </p:spTgt>
                                        </p:tgtEl>
                                      </p:cBhvr>
                                    </p:animEffect>
                                    <p:anim calcmode="lin" valueType="num">
                                      <p:cBhvr>
                                        <p:cTn id="22" dur="2000" fill="hold"/>
                                        <p:tgtEl>
                                          <p:spTgt spid="2150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50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2000"/>
                                        <p:tgtEl>
                                          <p:spTgt spid="21507">
                                            <p:txEl>
                                              <p:pRg st="3" end="3"/>
                                            </p:txEl>
                                          </p:spTgt>
                                        </p:tgtEl>
                                      </p:cBhvr>
                                    </p:animEffect>
                                    <p:anim calcmode="lin" valueType="num">
                                      <p:cBhvr>
                                        <p:cTn id="29" dur="2000" fill="hold"/>
                                        <p:tgtEl>
                                          <p:spTgt spid="2150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50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21507">
                                            <p:txEl>
                                              <p:pRg st="4" end="4"/>
                                            </p:txEl>
                                          </p:spTgt>
                                        </p:tgtEl>
                                        <p:attrNameLst>
                                          <p:attrName>style.visibility</p:attrName>
                                        </p:attrNameLst>
                                      </p:cBhvr>
                                      <p:to>
                                        <p:strVal val="visible"/>
                                      </p:to>
                                    </p:set>
                                    <p:animEffect transition="in" filter="fade">
                                      <p:cBhvr>
                                        <p:cTn id="35" dur="2000"/>
                                        <p:tgtEl>
                                          <p:spTgt spid="21507">
                                            <p:txEl>
                                              <p:pRg st="4" end="4"/>
                                            </p:txEl>
                                          </p:spTgt>
                                        </p:tgtEl>
                                      </p:cBhvr>
                                    </p:animEffect>
                                    <p:anim calcmode="lin" valueType="num">
                                      <p:cBhvr>
                                        <p:cTn id="36" dur="2000" fill="hold"/>
                                        <p:tgtEl>
                                          <p:spTgt spid="21507">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50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21507">
                                            <p:txEl>
                                              <p:pRg st="5" end="5"/>
                                            </p:txEl>
                                          </p:spTgt>
                                        </p:tgtEl>
                                        <p:attrNameLst>
                                          <p:attrName>style.visibility</p:attrName>
                                        </p:attrNameLst>
                                      </p:cBhvr>
                                      <p:to>
                                        <p:strVal val="visible"/>
                                      </p:to>
                                    </p:set>
                                    <p:animEffect transition="in" filter="fade">
                                      <p:cBhvr>
                                        <p:cTn id="42" dur="2000"/>
                                        <p:tgtEl>
                                          <p:spTgt spid="21507">
                                            <p:txEl>
                                              <p:pRg st="5" end="5"/>
                                            </p:txEl>
                                          </p:spTgt>
                                        </p:tgtEl>
                                      </p:cBhvr>
                                    </p:animEffect>
                                    <p:anim calcmode="lin" valueType="num">
                                      <p:cBhvr>
                                        <p:cTn id="43" dur="2000" fill="hold"/>
                                        <p:tgtEl>
                                          <p:spTgt spid="21507">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50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21507">
                                            <p:txEl>
                                              <p:pRg st="6" end="6"/>
                                            </p:txEl>
                                          </p:spTgt>
                                        </p:tgtEl>
                                        <p:attrNameLst>
                                          <p:attrName>style.visibility</p:attrName>
                                        </p:attrNameLst>
                                      </p:cBhvr>
                                      <p:to>
                                        <p:strVal val="visible"/>
                                      </p:to>
                                    </p:set>
                                    <p:animEffect transition="in" filter="fade">
                                      <p:cBhvr>
                                        <p:cTn id="49" dur="2000"/>
                                        <p:tgtEl>
                                          <p:spTgt spid="21507">
                                            <p:txEl>
                                              <p:pRg st="6" end="6"/>
                                            </p:txEl>
                                          </p:spTgt>
                                        </p:tgtEl>
                                      </p:cBhvr>
                                    </p:animEffect>
                                    <p:anim calcmode="lin" valueType="num">
                                      <p:cBhvr>
                                        <p:cTn id="50" dur="2000" fill="hold"/>
                                        <p:tgtEl>
                                          <p:spTgt spid="21507">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150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21507">
                                            <p:txEl>
                                              <p:pRg st="7" end="7"/>
                                            </p:txEl>
                                          </p:spTgt>
                                        </p:tgtEl>
                                        <p:attrNameLst>
                                          <p:attrName>style.visibility</p:attrName>
                                        </p:attrNameLst>
                                      </p:cBhvr>
                                      <p:to>
                                        <p:strVal val="visible"/>
                                      </p:to>
                                    </p:set>
                                    <p:animEffect transition="in" filter="fade">
                                      <p:cBhvr>
                                        <p:cTn id="56" dur="2000"/>
                                        <p:tgtEl>
                                          <p:spTgt spid="21507">
                                            <p:txEl>
                                              <p:pRg st="7" end="7"/>
                                            </p:txEl>
                                          </p:spTgt>
                                        </p:tgtEl>
                                      </p:cBhvr>
                                    </p:animEffect>
                                    <p:anim calcmode="lin" valueType="num">
                                      <p:cBhvr>
                                        <p:cTn id="57" dur="2000" fill="hold"/>
                                        <p:tgtEl>
                                          <p:spTgt spid="21507">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150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612304"/>
          </a:xfrm>
        </p:spPr>
        <p:txBody>
          <a:bodyPr>
            <a:normAutofit/>
          </a:bodyPr>
          <a:lstStyle/>
          <a:p>
            <a:pPr algn="l"/>
            <a:r>
              <a:rPr lang="fi-FI" sz="2600" b="1" noProof="1" smtClean="0">
                <a:solidFill>
                  <a:srgbClr val="1F497D"/>
                </a:solidFill>
                <a:latin typeface="Arial"/>
                <a:cs typeface="Arial"/>
              </a:rPr>
              <a:t>Getting there faster...</a:t>
            </a:r>
            <a:endParaRPr lang="fi-FI" sz="2600" b="1" noProof="1">
              <a:solidFill>
                <a:srgbClr val="1F497D"/>
              </a:solidFill>
              <a:latin typeface="Arial"/>
              <a:cs typeface="Arial"/>
            </a:endParaRPr>
          </a:p>
        </p:txBody>
      </p:sp>
      <p:sp>
        <p:nvSpPr>
          <p:cNvPr id="19459" name="Line 3"/>
          <p:cNvSpPr>
            <a:spLocks noChangeShapeType="1"/>
          </p:cNvSpPr>
          <p:nvPr/>
        </p:nvSpPr>
        <p:spPr bwMode="auto">
          <a:xfrm>
            <a:off x="2484438" y="1700213"/>
            <a:ext cx="0" cy="4537075"/>
          </a:xfrm>
          <a:prstGeom prst="line">
            <a:avLst/>
          </a:prstGeom>
          <a:noFill/>
          <a:ln w="38100">
            <a:solidFill>
              <a:schemeClr val="tx1"/>
            </a:solidFill>
            <a:round/>
            <a:headEnd type="triangle" w="med" len="med"/>
            <a:tailEnd type="none" w="sm" len="sm"/>
          </a:ln>
          <a:effectLst/>
        </p:spPr>
        <p:txBody>
          <a:bodyPr/>
          <a:lstStyle/>
          <a:p>
            <a:endParaRPr lang="en-GB"/>
          </a:p>
        </p:txBody>
      </p:sp>
      <p:sp>
        <p:nvSpPr>
          <p:cNvPr id="19460" name="Line 4"/>
          <p:cNvSpPr>
            <a:spLocks noChangeShapeType="1"/>
          </p:cNvSpPr>
          <p:nvPr/>
        </p:nvSpPr>
        <p:spPr bwMode="auto">
          <a:xfrm>
            <a:off x="900113" y="4581525"/>
            <a:ext cx="7272337" cy="0"/>
          </a:xfrm>
          <a:prstGeom prst="line">
            <a:avLst/>
          </a:prstGeom>
          <a:noFill/>
          <a:ln w="38100">
            <a:solidFill>
              <a:schemeClr val="tx1"/>
            </a:solidFill>
            <a:round/>
            <a:headEnd type="none" w="sm" len="sm"/>
            <a:tailEnd type="triangle" w="sm" len="sm"/>
          </a:ln>
          <a:effectLst/>
        </p:spPr>
        <p:txBody>
          <a:bodyPr/>
          <a:lstStyle/>
          <a:p>
            <a:endParaRPr lang="en-GB"/>
          </a:p>
        </p:txBody>
      </p:sp>
      <p:sp>
        <p:nvSpPr>
          <p:cNvPr id="19461" name="Freeform 5"/>
          <p:cNvSpPr>
            <a:spLocks/>
          </p:cNvSpPr>
          <p:nvPr/>
        </p:nvSpPr>
        <p:spPr bwMode="auto">
          <a:xfrm>
            <a:off x="1214438" y="1844675"/>
            <a:ext cx="7534275" cy="4084638"/>
          </a:xfrm>
          <a:custGeom>
            <a:avLst/>
            <a:gdLst/>
            <a:ahLst/>
            <a:cxnLst>
              <a:cxn ang="0">
                <a:pos x="0" y="504"/>
              </a:cxn>
              <a:cxn ang="0">
                <a:pos x="135" y="513"/>
              </a:cxn>
              <a:cxn ang="0">
                <a:pos x="162" y="531"/>
              </a:cxn>
              <a:cxn ang="0">
                <a:pos x="216" y="549"/>
              </a:cxn>
              <a:cxn ang="0">
                <a:pos x="396" y="576"/>
              </a:cxn>
              <a:cxn ang="0">
                <a:pos x="765" y="612"/>
              </a:cxn>
              <a:cxn ang="0">
                <a:pos x="873" y="666"/>
              </a:cxn>
              <a:cxn ang="0">
                <a:pos x="900" y="693"/>
              </a:cxn>
              <a:cxn ang="0">
                <a:pos x="936" y="711"/>
              </a:cxn>
              <a:cxn ang="0">
                <a:pos x="999" y="792"/>
              </a:cxn>
              <a:cxn ang="0">
                <a:pos x="1116" y="882"/>
              </a:cxn>
              <a:cxn ang="0">
                <a:pos x="1215" y="972"/>
              </a:cxn>
              <a:cxn ang="0">
                <a:pos x="1413" y="1188"/>
              </a:cxn>
              <a:cxn ang="0">
                <a:pos x="1449" y="1278"/>
              </a:cxn>
              <a:cxn ang="0">
                <a:pos x="1512" y="1332"/>
              </a:cxn>
              <a:cxn ang="0">
                <a:pos x="1575" y="1422"/>
              </a:cxn>
              <a:cxn ang="0">
                <a:pos x="1656" y="1557"/>
              </a:cxn>
              <a:cxn ang="0">
                <a:pos x="1683" y="1629"/>
              </a:cxn>
              <a:cxn ang="0">
                <a:pos x="1737" y="1728"/>
              </a:cxn>
              <a:cxn ang="0">
                <a:pos x="1764" y="1863"/>
              </a:cxn>
              <a:cxn ang="0">
                <a:pos x="1773" y="1926"/>
              </a:cxn>
              <a:cxn ang="0">
                <a:pos x="1809" y="1944"/>
              </a:cxn>
              <a:cxn ang="0">
                <a:pos x="1836" y="1971"/>
              </a:cxn>
              <a:cxn ang="0">
                <a:pos x="1908" y="2016"/>
              </a:cxn>
              <a:cxn ang="0">
                <a:pos x="2106" y="2241"/>
              </a:cxn>
              <a:cxn ang="0">
                <a:pos x="2286" y="2304"/>
              </a:cxn>
              <a:cxn ang="0">
                <a:pos x="2421" y="2376"/>
              </a:cxn>
              <a:cxn ang="0">
                <a:pos x="2448" y="2385"/>
              </a:cxn>
              <a:cxn ang="0">
                <a:pos x="2664" y="2466"/>
              </a:cxn>
              <a:cxn ang="0">
                <a:pos x="2763" y="2511"/>
              </a:cxn>
              <a:cxn ang="0">
                <a:pos x="2907" y="2583"/>
              </a:cxn>
              <a:cxn ang="0">
                <a:pos x="2988" y="2574"/>
              </a:cxn>
              <a:cxn ang="0">
                <a:pos x="3042" y="2547"/>
              </a:cxn>
              <a:cxn ang="0">
                <a:pos x="3348" y="2538"/>
              </a:cxn>
              <a:cxn ang="0">
                <a:pos x="3600" y="2376"/>
              </a:cxn>
              <a:cxn ang="0">
                <a:pos x="3663" y="2223"/>
              </a:cxn>
              <a:cxn ang="0">
                <a:pos x="3699" y="2169"/>
              </a:cxn>
              <a:cxn ang="0">
                <a:pos x="3744" y="2061"/>
              </a:cxn>
              <a:cxn ang="0">
                <a:pos x="3780" y="2007"/>
              </a:cxn>
              <a:cxn ang="0">
                <a:pos x="3834" y="1593"/>
              </a:cxn>
              <a:cxn ang="0">
                <a:pos x="3879" y="1449"/>
              </a:cxn>
              <a:cxn ang="0">
                <a:pos x="3888" y="1413"/>
              </a:cxn>
              <a:cxn ang="0">
                <a:pos x="3906" y="1386"/>
              </a:cxn>
              <a:cxn ang="0">
                <a:pos x="4005" y="1062"/>
              </a:cxn>
              <a:cxn ang="0">
                <a:pos x="4104" y="882"/>
              </a:cxn>
              <a:cxn ang="0">
                <a:pos x="4140" y="783"/>
              </a:cxn>
              <a:cxn ang="0">
                <a:pos x="4149" y="648"/>
              </a:cxn>
              <a:cxn ang="0">
                <a:pos x="4176" y="612"/>
              </a:cxn>
              <a:cxn ang="0">
                <a:pos x="4212" y="513"/>
              </a:cxn>
              <a:cxn ang="0">
                <a:pos x="4311" y="351"/>
              </a:cxn>
              <a:cxn ang="0">
                <a:pos x="4356" y="279"/>
              </a:cxn>
              <a:cxn ang="0">
                <a:pos x="4437" y="81"/>
              </a:cxn>
              <a:cxn ang="0">
                <a:pos x="4464" y="27"/>
              </a:cxn>
              <a:cxn ang="0">
                <a:pos x="4473" y="0"/>
              </a:cxn>
            </a:cxnLst>
            <a:rect l="0" t="0" r="r" b="b"/>
            <a:pathLst>
              <a:path w="4473" h="2583">
                <a:moveTo>
                  <a:pt x="0" y="504"/>
                </a:moveTo>
                <a:cubicBezTo>
                  <a:pt x="45" y="507"/>
                  <a:pt x="91" y="506"/>
                  <a:pt x="135" y="513"/>
                </a:cubicBezTo>
                <a:cubicBezTo>
                  <a:pt x="146" y="515"/>
                  <a:pt x="152" y="527"/>
                  <a:pt x="162" y="531"/>
                </a:cubicBezTo>
                <a:cubicBezTo>
                  <a:pt x="179" y="539"/>
                  <a:pt x="198" y="544"/>
                  <a:pt x="216" y="549"/>
                </a:cubicBezTo>
                <a:cubicBezTo>
                  <a:pt x="275" y="564"/>
                  <a:pt x="336" y="567"/>
                  <a:pt x="396" y="576"/>
                </a:cubicBezTo>
                <a:cubicBezTo>
                  <a:pt x="516" y="616"/>
                  <a:pt x="638" y="607"/>
                  <a:pt x="765" y="612"/>
                </a:cubicBezTo>
                <a:cubicBezTo>
                  <a:pt x="809" y="623"/>
                  <a:pt x="830" y="649"/>
                  <a:pt x="873" y="666"/>
                </a:cubicBezTo>
                <a:cubicBezTo>
                  <a:pt x="882" y="675"/>
                  <a:pt x="890" y="686"/>
                  <a:pt x="900" y="693"/>
                </a:cubicBezTo>
                <a:cubicBezTo>
                  <a:pt x="911" y="701"/>
                  <a:pt x="926" y="702"/>
                  <a:pt x="936" y="711"/>
                </a:cubicBezTo>
                <a:cubicBezTo>
                  <a:pt x="960" y="731"/>
                  <a:pt x="979" y="768"/>
                  <a:pt x="999" y="792"/>
                </a:cubicBezTo>
                <a:cubicBezTo>
                  <a:pt x="1030" y="829"/>
                  <a:pt x="1076" y="856"/>
                  <a:pt x="1116" y="882"/>
                </a:cubicBezTo>
                <a:cubicBezTo>
                  <a:pt x="1142" y="921"/>
                  <a:pt x="1181" y="942"/>
                  <a:pt x="1215" y="972"/>
                </a:cubicBezTo>
                <a:cubicBezTo>
                  <a:pt x="1289" y="1038"/>
                  <a:pt x="1349" y="1114"/>
                  <a:pt x="1413" y="1188"/>
                </a:cubicBezTo>
                <a:cubicBezTo>
                  <a:pt x="1438" y="1217"/>
                  <a:pt x="1431" y="1247"/>
                  <a:pt x="1449" y="1278"/>
                </a:cubicBezTo>
                <a:cubicBezTo>
                  <a:pt x="1462" y="1301"/>
                  <a:pt x="1495" y="1315"/>
                  <a:pt x="1512" y="1332"/>
                </a:cubicBezTo>
                <a:cubicBezTo>
                  <a:pt x="1522" y="1342"/>
                  <a:pt x="1574" y="1418"/>
                  <a:pt x="1575" y="1422"/>
                </a:cubicBezTo>
                <a:cubicBezTo>
                  <a:pt x="1592" y="1474"/>
                  <a:pt x="1628" y="1512"/>
                  <a:pt x="1656" y="1557"/>
                </a:cubicBezTo>
                <a:cubicBezTo>
                  <a:pt x="1697" y="1622"/>
                  <a:pt x="1655" y="1563"/>
                  <a:pt x="1683" y="1629"/>
                </a:cubicBezTo>
                <a:cubicBezTo>
                  <a:pt x="1697" y="1662"/>
                  <a:pt x="1717" y="1698"/>
                  <a:pt x="1737" y="1728"/>
                </a:cubicBezTo>
                <a:cubicBezTo>
                  <a:pt x="1744" y="1775"/>
                  <a:pt x="1756" y="1816"/>
                  <a:pt x="1764" y="1863"/>
                </a:cubicBezTo>
                <a:cubicBezTo>
                  <a:pt x="1767" y="1884"/>
                  <a:pt x="1763" y="1907"/>
                  <a:pt x="1773" y="1926"/>
                </a:cubicBezTo>
                <a:cubicBezTo>
                  <a:pt x="1780" y="1938"/>
                  <a:pt x="1798" y="1936"/>
                  <a:pt x="1809" y="1944"/>
                </a:cubicBezTo>
                <a:cubicBezTo>
                  <a:pt x="1819" y="1951"/>
                  <a:pt x="1826" y="1964"/>
                  <a:pt x="1836" y="1971"/>
                </a:cubicBezTo>
                <a:cubicBezTo>
                  <a:pt x="1919" y="2030"/>
                  <a:pt x="1824" y="1942"/>
                  <a:pt x="1908" y="2016"/>
                </a:cubicBezTo>
                <a:cubicBezTo>
                  <a:pt x="1983" y="2081"/>
                  <a:pt x="2024" y="2187"/>
                  <a:pt x="2106" y="2241"/>
                </a:cubicBezTo>
                <a:cubicBezTo>
                  <a:pt x="2148" y="2304"/>
                  <a:pt x="2215" y="2298"/>
                  <a:pt x="2286" y="2304"/>
                </a:cubicBezTo>
                <a:cubicBezTo>
                  <a:pt x="2351" y="2320"/>
                  <a:pt x="2359" y="2329"/>
                  <a:pt x="2421" y="2376"/>
                </a:cubicBezTo>
                <a:cubicBezTo>
                  <a:pt x="2429" y="2382"/>
                  <a:pt x="2440" y="2381"/>
                  <a:pt x="2448" y="2385"/>
                </a:cubicBezTo>
                <a:cubicBezTo>
                  <a:pt x="2526" y="2424"/>
                  <a:pt x="2577" y="2454"/>
                  <a:pt x="2664" y="2466"/>
                </a:cubicBezTo>
                <a:cubicBezTo>
                  <a:pt x="2697" y="2488"/>
                  <a:pt x="2725" y="2501"/>
                  <a:pt x="2763" y="2511"/>
                </a:cubicBezTo>
                <a:cubicBezTo>
                  <a:pt x="2818" y="2547"/>
                  <a:pt x="2845" y="2568"/>
                  <a:pt x="2907" y="2583"/>
                </a:cubicBezTo>
                <a:cubicBezTo>
                  <a:pt x="2934" y="2580"/>
                  <a:pt x="2962" y="2581"/>
                  <a:pt x="2988" y="2574"/>
                </a:cubicBezTo>
                <a:cubicBezTo>
                  <a:pt x="3037" y="2562"/>
                  <a:pt x="2993" y="2550"/>
                  <a:pt x="3042" y="2547"/>
                </a:cubicBezTo>
                <a:cubicBezTo>
                  <a:pt x="3144" y="2541"/>
                  <a:pt x="3246" y="2541"/>
                  <a:pt x="3348" y="2538"/>
                </a:cubicBezTo>
                <a:cubicBezTo>
                  <a:pt x="3430" y="2511"/>
                  <a:pt x="3528" y="2424"/>
                  <a:pt x="3600" y="2376"/>
                </a:cubicBezTo>
                <a:cubicBezTo>
                  <a:pt x="3632" y="2328"/>
                  <a:pt x="3634" y="2272"/>
                  <a:pt x="3663" y="2223"/>
                </a:cubicBezTo>
                <a:cubicBezTo>
                  <a:pt x="3674" y="2204"/>
                  <a:pt x="3699" y="2169"/>
                  <a:pt x="3699" y="2169"/>
                </a:cubicBezTo>
                <a:cubicBezTo>
                  <a:pt x="3708" y="2126"/>
                  <a:pt x="3722" y="2098"/>
                  <a:pt x="3744" y="2061"/>
                </a:cubicBezTo>
                <a:cubicBezTo>
                  <a:pt x="3755" y="2042"/>
                  <a:pt x="3780" y="2007"/>
                  <a:pt x="3780" y="2007"/>
                </a:cubicBezTo>
                <a:cubicBezTo>
                  <a:pt x="3783" y="1907"/>
                  <a:pt x="3735" y="1692"/>
                  <a:pt x="3834" y="1593"/>
                </a:cubicBezTo>
                <a:cubicBezTo>
                  <a:pt x="3847" y="1543"/>
                  <a:pt x="3850" y="1493"/>
                  <a:pt x="3879" y="1449"/>
                </a:cubicBezTo>
                <a:cubicBezTo>
                  <a:pt x="3882" y="1437"/>
                  <a:pt x="3883" y="1424"/>
                  <a:pt x="3888" y="1413"/>
                </a:cubicBezTo>
                <a:cubicBezTo>
                  <a:pt x="3892" y="1403"/>
                  <a:pt x="3905" y="1397"/>
                  <a:pt x="3906" y="1386"/>
                </a:cubicBezTo>
                <a:cubicBezTo>
                  <a:pt x="3922" y="1261"/>
                  <a:pt x="3890" y="1139"/>
                  <a:pt x="4005" y="1062"/>
                </a:cubicBezTo>
                <a:cubicBezTo>
                  <a:pt x="4037" y="1013"/>
                  <a:pt x="4086" y="935"/>
                  <a:pt x="4104" y="882"/>
                </a:cubicBezTo>
                <a:cubicBezTo>
                  <a:pt x="4116" y="847"/>
                  <a:pt x="4123" y="816"/>
                  <a:pt x="4140" y="783"/>
                </a:cubicBezTo>
                <a:cubicBezTo>
                  <a:pt x="4143" y="738"/>
                  <a:pt x="4140" y="692"/>
                  <a:pt x="4149" y="648"/>
                </a:cubicBezTo>
                <a:cubicBezTo>
                  <a:pt x="4152" y="633"/>
                  <a:pt x="4169" y="625"/>
                  <a:pt x="4176" y="612"/>
                </a:cubicBezTo>
                <a:cubicBezTo>
                  <a:pt x="4212" y="541"/>
                  <a:pt x="4176" y="577"/>
                  <a:pt x="4212" y="513"/>
                </a:cubicBezTo>
                <a:cubicBezTo>
                  <a:pt x="4242" y="459"/>
                  <a:pt x="4280" y="405"/>
                  <a:pt x="4311" y="351"/>
                </a:cubicBezTo>
                <a:cubicBezTo>
                  <a:pt x="4342" y="297"/>
                  <a:pt x="4335" y="335"/>
                  <a:pt x="4356" y="279"/>
                </a:cubicBezTo>
                <a:cubicBezTo>
                  <a:pt x="4381" y="211"/>
                  <a:pt x="4417" y="151"/>
                  <a:pt x="4437" y="81"/>
                </a:cubicBezTo>
                <a:cubicBezTo>
                  <a:pt x="4452" y="28"/>
                  <a:pt x="4438" y="80"/>
                  <a:pt x="4464" y="27"/>
                </a:cubicBezTo>
                <a:cubicBezTo>
                  <a:pt x="4468" y="19"/>
                  <a:pt x="4473" y="0"/>
                  <a:pt x="4473" y="0"/>
                </a:cubicBezTo>
              </a:path>
            </a:pathLst>
          </a:custGeom>
          <a:noFill/>
          <a:ln w="57150" cap="flat" cmpd="sng">
            <a:solidFill>
              <a:srgbClr val="FF0000"/>
            </a:solidFill>
            <a:prstDash val="solid"/>
            <a:round/>
            <a:headEnd type="none" w="sm" len="sm"/>
            <a:tailEnd type="triangle" w="med" len="med"/>
          </a:ln>
          <a:effectLst/>
        </p:spPr>
        <p:txBody>
          <a:bodyPr/>
          <a:lstStyle/>
          <a:p>
            <a:endParaRPr lang="en-GB"/>
          </a:p>
        </p:txBody>
      </p:sp>
      <p:sp>
        <p:nvSpPr>
          <p:cNvPr id="19462" name="Text Box 6"/>
          <p:cNvSpPr txBox="1">
            <a:spLocks noChangeArrowheads="1"/>
          </p:cNvSpPr>
          <p:nvPr/>
        </p:nvSpPr>
        <p:spPr bwMode="auto">
          <a:xfrm>
            <a:off x="3707969" y="1371600"/>
            <a:ext cx="3024271" cy="3139321"/>
          </a:xfrm>
          <a:prstGeom prst="rect">
            <a:avLst/>
          </a:prstGeom>
          <a:noFill/>
          <a:ln w="12700">
            <a:solidFill>
              <a:srgbClr val="FF0000"/>
            </a:solidFill>
            <a:miter lim="800000"/>
            <a:headEnd type="none" w="sm" len="sm"/>
            <a:tailEnd type="none" w="sm" len="sm"/>
          </a:ln>
          <a:effectLst/>
        </p:spPr>
        <p:txBody>
          <a:bodyPr wrap="square">
            <a:spAutoFit/>
          </a:bodyPr>
          <a:lstStyle/>
          <a:p>
            <a:pPr algn="ctr" eaLnBrk="0" hangingPunct="0"/>
            <a:r>
              <a:rPr lang="fi-FI" b="1" dirty="0">
                <a:solidFill>
                  <a:srgbClr val="FF0000"/>
                </a:solidFill>
                <a:effectLst>
                  <a:outerShdw blurRad="50800" dist="38100" dir="2700000">
                    <a:srgbClr val="000000">
                      <a:alpha val="43000"/>
                    </a:srgbClr>
                  </a:outerShdw>
                </a:effectLst>
              </a:rPr>
              <a:t>BUSINESS PLAN</a:t>
            </a:r>
          </a:p>
          <a:p>
            <a:pPr algn="ctr" eaLnBrk="0" hangingPunct="0"/>
            <a:r>
              <a:rPr lang="fi-FI" b="1" dirty="0"/>
              <a:t>FINANCING PROGRAM</a:t>
            </a:r>
          </a:p>
          <a:p>
            <a:pPr algn="ctr" eaLnBrk="0" hangingPunct="0"/>
            <a:r>
              <a:rPr lang="fi-FI" b="1" dirty="0"/>
              <a:t>MGT COMPETENCE</a:t>
            </a:r>
          </a:p>
          <a:p>
            <a:pPr algn="ctr" eaLnBrk="0" hangingPunct="0"/>
            <a:r>
              <a:rPr lang="fi-FI" b="1" dirty="0"/>
              <a:t>BOARD SUPPORT</a:t>
            </a:r>
          </a:p>
          <a:p>
            <a:pPr algn="ctr" eaLnBrk="0" hangingPunct="0"/>
            <a:r>
              <a:rPr lang="fi-FI" b="1" dirty="0"/>
              <a:t>KNOWLEDGE</a:t>
            </a:r>
          </a:p>
          <a:p>
            <a:pPr algn="ctr" eaLnBrk="0" hangingPunct="0"/>
            <a:r>
              <a:rPr lang="fi-FI" b="1" dirty="0" smtClean="0"/>
              <a:t>NETWORKING</a:t>
            </a:r>
          </a:p>
          <a:p>
            <a:pPr algn="ctr" eaLnBrk="0" hangingPunct="0"/>
            <a:r>
              <a:rPr lang="fi-FI" b="1" dirty="0" smtClean="0"/>
              <a:t>MARKETING</a:t>
            </a:r>
          </a:p>
          <a:p>
            <a:pPr algn="ctr" eaLnBrk="0" hangingPunct="0"/>
            <a:r>
              <a:rPr lang="fi-FI" b="1" dirty="0" smtClean="0"/>
              <a:t>RECRUITING TALENT</a:t>
            </a:r>
          </a:p>
          <a:p>
            <a:pPr algn="ctr" eaLnBrk="0" hangingPunct="0"/>
            <a:r>
              <a:rPr lang="fi-FI" b="1" dirty="0" smtClean="0"/>
              <a:t>………</a:t>
            </a:r>
            <a:endParaRPr lang="fi-FI" b="1" dirty="0"/>
          </a:p>
          <a:p>
            <a:pPr algn="ctr" eaLnBrk="0" hangingPunct="0"/>
            <a:r>
              <a:rPr lang="fi-FI" b="1" dirty="0"/>
              <a:t>--------------------</a:t>
            </a:r>
          </a:p>
          <a:p>
            <a:pPr algn="ctr" eaLnBrk="0" hangingPunct="0"/>
            <a:r>
              <a:rPr lang="fi-FI" b="1" dirty="0"/>
              <a:t>LOOKING </a:t>
            </a:r>
            <a:r>
              <a:rPr lang="fi-FI" b="1" i="1" dirty="0"/>
              <a:t>BEYOND</a:t>
            </a:r>
            <a:endParaRPr lang="en-US" b="1" dirty="0"/>
          </a:p>
        </p:txBody>
      </p:sp>
      <p:sp>
        <p:nvSpPr>
          <p:cNvPr id="19463" name="Line 7"/>
          <p:cNvSpPr>
            <a:spLocks noChangeShapeType="1"/>
          </p:cNvSpPr>
          <p:nvPr/>
        </p:nvSpPr>
        <p:spPr bwMode="auto">
          <a:xfrm>
            <a:off x="2484438" y="2708275"/>
            <a:ext cx="1008062" cy="0"/>
          </a:xfrm>
          <a:prstGeom prst="line">
            <a:avLst/>
          </a:prstGeom>
          <a:noFill/>
          <a:ln w="38100">
            <a:solidFill>
              <a:srgbClr val="FF0000"/>
            </a:solidFill>
            <a:prstDash val="sysDot"/>
            <a:round/>
            <a:headEnd type="none" w="sm" len="sm"/>
            <a:tailEnd type="triangle" w="sm" len="sm"/>
          </a:ln>
          <a:effectLst/>
        </p:spPr>
        <p:txBody>
          <a:bodyPr/>
          <a:lstStyle/>
          <a:p>
            <a:endParaRPr lang="en-GB"/>
          </a:p>
        </p:txBody>
      </p:sp>
      <p:sp>
        <p:nvSpPr>
          <p:cNvPr id="19464" name="Line 8"/>
          <p:cNvSpPr>
            <a:spLocks noChangeShapeType="1"/>
          </p:cNvSpPr>
          <p:nvPr/>
        </p:nvSpPr>
        <p:spPr bwMode="auto">
          <a:xfrm>
            <a:off x="7164388" y="2708275"/>
            <a:ext cx="865187" cy="0"/>
          </a:xfrm>
          <a:prstGeom prst="line">
            <a:avLst/>
          </a:prstGeom>
          <a:noFill/>
          <a:ln w="38100">
            <a:solidFill>
              <a:srgbClr val="FF0000"/>
            </a:solidFill>
            <a:prstDash val="sysDot"/>
            <a:round/>
            <a:headEnd type="none" w="sm" len="sm"/>
            <a:tailEnd type="triangle" w="sm" len="sm"/>
          </a:ln>
          <a:effectLst/>
        </p:spPr>
        <p:txBody>
          <a:bodyPr/>
          <a:lstStyle/>
          <a:p>
            <a:endParaRPr lang="en-GB"/>
          </a:p>
        </p:txBody>
      </p:sp>
      <p:sp>
        <p:nvSpPr>
          <p:cNvPr id="19469" name="Text Box 13"/>
          <p:cNvSpPr txBox="1">
            <a:spLocks noChangeArrowheads="1"/>
          </p:cNvSpPr>
          <p:nvPr/>
        </p:nvSpPr>
        <p:spPr bwMode="auto">
          <a:xfrm>
            <a:off x="2422674" y="3068960"/>
            <a:ext cx="565150" cy="366713"/>
          </a:xfrm>
          <a:prstGeom prst="rect">
            <a:avLst/>
          </a:prstGeom>
          <a:noFill/>
          <a:ln w="12700">
            <a:noFill/>
            <a:miter lim="800000"/>
            <a:headEnd type="none" w="sm" len="sm"/>
            <a:tailEnd type="none" w="sm" len="sm"/>
          </a:ln>
          <a:effectLst/>
        </p:spPr>
        <p:txBody>
          <a:bodyPr wrap="none">
            <a:spAutoFit/>
          </a:bodyPr>
          <a:lstStyle/>
          <a:p>
            <a:pPr eaLnBrk="0" hangingPunct="0"/>
            <a:r>
              <a:rPr lang="fi-FI" b="1" dirty="0"/>
              <a:t>100</a:t>
            </a:r>
            <a:endParaRPr lang="en-US" b="1" dirty="0"/>
          </a:p>
        </p:txBody>
      </p:sp>
      <p:sp>
        <p:nvSpPr>
          <p:cNvPr id="19470" name="Text Box 14"/>
          <p:cNvSpPr txBox="1">
            <a:spLocks noChangeArrowheads="1"/>
          </p:cNvSpPr>
          <p:nvPr/>
        </p:nvSpPr>
        <p:spPr bwMode="auto">
          <a:xfrm>
            <a:off x="7648575" y="4600575"/>
            <a:ext cx="438150" cy="366713"/>
          </a:xfrm>
          <a:prstGeom prst="rect">
            <a:avLst/>
          </a:prstGeom>
          <a:noFill/>
          <a:ln w="12700">
            <a:noFill/>
            <a:miter lim="800000"/>
            <a:headEnd type="none" w="sm" len="sm"/>
            <a:tailEnd type="none" w="sm" len="sm"/>
          </a:ln>
          <a:effectLst/>
        </p:spPr>
        <p:txBody>
          <a:bodyPr wrap="none">
            <a:spAutoFit/>
          </a:bodyPr>
          <a:lstStyle/>
          <a:p>
            <a:pPr eaLnBrk="0" hangingPunct="0"/>
            <a:r>
              <a:rPr lang="fi-FI" b="1"/>
              <a:t>50</a:t>
            </a:r>
            <a:endParaRPr lang="en-US" b="1"/>
          </a:p>
        </p:txBody>
      </p:sp>
      <p:sp>
        <p:nvSpPr>
          <p:cNvPr id="19471" name="Text Box 15"/>
          <p:cNvSpPr txBox="1">
            <a:spLocks noChangeArrowheads="1"/>
          </p:cNvSpPr>
          <p:nvPr/>
        </p:nvSpPr>
        <p:spPr bwMode="auto">
          <a:xfrm>
            <a:off x="8656638" y="1431925"/>
            <a:ext cx="301686" cy="369332"/>
          </a:xfrm>
          <a:prstGeom prst="rect">
            <a:avLst/>
          </a:prstGeom>
          <a:noFill/>
          <a:ln w="12700">
            <a:noFill/>
            <a:miter lim="800000"/>
            <a:headEnd type="none" w="sm" len="sm"/>
            <a:tailEnd type="none" w="sm" len="sm"/>
          </a:ln>
          <a:effectLst/>
        </p:spPr>
        <p:txBody>
          <a:bodyPr wrap="none">
            <a:spAutoFit/>
          </a:bodyPr>
          <a:lstStyle/>
          <a:p>
            <a:pPr eaLnBrk="0" hangingPunct="0"/>
            <a:r>
              <a:rPr lang="fi-FI" b="1" dirty="0" smtClean="0"/>
              <a:t>1</a:t>
            </a:r>
            <a:endParaRPr lang="en-US" b="1" dirty="0"/>
          </a:p>
        </p:txBody>
      </p:sp>
      <p:sp>
        <p:nvSpPr>
          <p:cNvPr id="19" name="TextBox 18"/>
          <p:cNvSpPr txBox="1"/>
          <p:nvPr/>
        </p:nvSpPr>
        <p:spPr>
          <a:xfrm>
            <a:off x="135911" y="2938103"/>
            <a:ext cx="2173003" cy="923330"/>
          </a:xfrm>
          <a:prstGeom prst="rect">
            <a:avLst/>
          </a:prstGeom>
          <a:solidFill>
            <a:srgbClr val="D7E4BD"/>
          </a:solidFill>
          <a:scene3d>
            <a:camera prst="orthographicFront"/>
            <a:lightRig rig="threePt" dir="t"/>
          </a:scene3d>
          <a:sp3d>
            <a:bevelT w="101600" prst="riblet"/>
          </a:sp3d>
        </p:spPr>
        <p:txBody>
          <a:bodyPr wrap="none" rtlCol="0">
            <a:spAutoFit/>
          </a:bodyPr>
          <a:lstStyle/>
          <a:p>
            <a:pPr algn="ctr"/>
            <a:r>
              <a:rPr lang="en-GB" noProof="1" smtClean="0"/>
              <a:t>NewBiz Centre</a:t>
            </a:r>
          </a:p>
          <a:p>
            <a:pPr algn="ctr"/>
            <a:r>
              <a:rPr lang="en-GB" noProof="1" smtClean="0"/>
              <a:t>BizLab</a:t>
            </a:r>
          </a:p>
          <a:p>
            <a:pPr algn="ctr"/>
            <a:r>
              <a:rPr lang="en-GB" noProof="1" smtClean="0"/>
              <a:t>(BOOST) Incubator</a:t>
            </a:r>
            <a:endParaRPr lang="en-GB" noProof="1"/>
          </a:p>
        </p:txBody>
      </p:sp>
      <p:sp>
        <p:nvSpPr>
          <p:cNvPr id="20" name="TextBox 19"/>
          <p:cNvSpPr txBox="1"/>
          <p:nvPr/>
        </p:nvSpPr>
        <p:spPr>
          <a:xfrm>
            <a:off x="2618007" y="4708218"/>
            <a:ext cx="1089962" cy="369332"/>
          </a:xfrm>
          <a:prstGeom prst="rect">
            <a:avLst/>
          </a:prstGeom>
          <a:solidFill>
            <a:srgbClr val="D7E4BD"/>
          </a:solidFill>
          <a:scene3d>
            <a:camera prst="orthographicFront"/>
            <a:lightRig rig="threePt" dir="t"/>
          </a:scene3d>
          <a:sp3d>
            <a:bevelT w="101600" prst="riblet"/>
          </a:sp3d>
        </p:spPr>
        <p:txBody>
          <a:bodyPr wrap="none" rtlCol="0">
            <a:spAutoFit/>
          </a:bodyPr>
          <a:lstStyle/>
          <a:p>
            <a:r>
              <a:rPr lang="en-GB" noProof="1" smtClean="0"/>
              <a:t>Incubator</a:t>
            </a:r>
          </a:p>
        </p:txBody>
      </p:sp>
      <p:sp>
        <p:nvSpPr>
          <p:cNvPr id="21" name="TextBox 20"/>
          <p:cNvSpPr txBox="1"/>
          <p:nvPr/>
        </p:nvSpPr>
        <p:spPr>
          <a:xfrm>
            <a:off x="7740352" y="3570418"/>
            <a:ext cx="1343323" cy="369332"/>
          </a:xfrm>
          <a:prstGeom prst="rect">
            <a:avLst/>
          </a:prstGeom>
          <a:solidFill>
            <a:srgbClr val="D7E4BD"/>
          </a:solidFill>
          <a:scene3d>
            <a:camera prst="orthographicFront"/>
            <a:lightRig rig="threePt" dir="t"/>
          </a:scene3d>
          <a:sp3d>
            <a:bevelT w="101600" prst="riblet"/>
          </a:sp3d>
        </p:spPr>
        <p:txBody>
          <a:bodyPr wrap="square" rtlCol="0">
            <a:spAutoFit/>
          </a:bodyPr>
          <a:lstStyle/>
          <a:p>
            <a:r>
              <a:rPr lang="en-GB" noProof="1" smtClean="0"/>
              <a:t>Accelerator</a:t>
            </a:r>
          </a:p>
        </p:txBody>
      </p:sp>
      <p:sp>
        <p:nvSpPr>
          <p:cNvPr id="22" name="TextBox 21"/>
          <p:cNvSpPr txBox="1"/>
          <p:nvPr/>
        </p:nvSpPr>
        <p:spPr>
          <a:xfrm>
            <a:off x="7830641" y="1515547"/>
            <a:ext cx="918072" cy="369332"/>
          </a:xfrm>
          <a:prstGeom prst="rect">
            <a:avLst/>
          </a:prstGeom>
          <a:solidFill>
            <a:srgbClr val="D7E4BD"/>
          </a:solidFill>
          <a:scene3d>
            <a:camera prst="orthographicFront"/>
            <a:lightRig rig="threePt" dir="t"/>
          </a:scene3d>
          <a:sp3d>
            <a:bevelT w="101600" prst="riblet"/>
          </a:sp3d>
        </p:spPr>
        <p:txBody>
          <a:bodyPr wrap="none" rtlCol="0">
            <a:spAutoFit/>
          </a:bodyPr>
          <a:lstStyle/>
          <a:p>
            <a:r>
              <a:rPr lang="en-GB" noProof="1" smtClean="0"/>
              <a:t>IPO or…</a:t>
            </a:r>
          </a:p>
        </p:txBody>
      </p:sp>
    </p:spTree>
    <p:extLst>
      <p:ext uri="{BB962C8B-B14F-4D97-AF65-F5344CB8AC3E}">
        <p14:creationId xmlns:p14="http://schemas.microsoft.com/office/powerpoint/2010/main" val="2033545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4"/>
                                        </p:tgtEl>
                                        <p:attrNameLst>
                                          <p:attrName>style.visibility</p:attrName>
                                        </p:attrNameLst>
                                      </p:cBhvr>
                                      <p:to>
                                        <p:strVal val="visible"/>
                                      </p:to>
                                    </p:set>
                                    <p:anim calcmode="lin" valueType="num">
                                      <p:cBhvr additive="base">
                                        <p:cTn id="13" dur="500" fill="hold"/>
                                        <p:tgtEl>
                                          <p:spTgt spid="19464"/>
                                        </p:tgtEl>
                                        <p:attrNameLst>
                                          <p:attrName>ppt_x</p:attrName>
                                        </p:attrNameLst>
                                      </p:cBhvr>
                                      <p:tavLst>
                                        <p:tav tm="0">
                                          <p:val>
                                            <p:strVal val="#ppt_x"/>
                                          </p:val>
                                        </p:tav>
                                        <p:tav tm="100000">
                                          <p:val>
                                            <p:strVal val="#ppt_x"/>
                                          </p:val>
                                        </p:tav>
                                      </p:tavLst>
                                    </p:anim>
                                    <p:anim calcmode="lin" valueType="num">
                                      <p:cBhvr additive="base">
                                        <p:cTn id="14"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2">
                                            <p:bg/>
                                          </p:spTgt>
                                        </p:tgtEl>
                                        <p:attrNameLst>
                                          <p:attrName>style.visibility</p:attrName>
                                        </p:attrNameLst>
                                      </p:cBhvr>
                                      <p:to>
                                        <p:strVal val="visible"/>
                                      </p:to>
                                    </p:set>
                                    <p:anim calcmode="lin" valueType="num">
                                      <p:cBhvr additive="base">
                                        <p:cTn id="19" dur="500" fill="hold"/>
                                        <p:tgtEl>
                                          <p:spTgt spid="1946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2">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62">
                                            <p:txEl>
                                              <p:pRg st="0" end="0"/>
                                            </p:txEl>
                                          </p:spTgt>
                                        </p:tgtEl>
                                        <p:attrNameLst>
                                          <p:attrName>style.visibility</p:attrName>
                                        </p:attrNameLst>
                                      </p:cBhvr>
                                      <p:to>
                                        <p:strVal val="visible"/>
                                      </p:to>
                                    </p:set>
                                    <p:anim calcmode="lin" valueType="num">
                                      <p:cBhvr additive="base">
                                        <p:cTn id="25"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2">
                                            <p:txEl>
                                              <p:pRg st="1" end="1"/>
                                            </p:txEl>
                                          </p:spTgt>
                                        </p:tgtEl>
                                        <p:attrNameLst>
                                          <p:attrName>style.visibility</p:attrName>
                                        </p:attrNameLst>
                                      </p:cBhvr>
                                      <p:to>
                                        <p:strVal val="visible"/>
                                      </p:to>
                                    </p:set>
                                    <p:anim calcmode="lin" valueType="num">
                                      <p:cBhvr additive="base">
                                        <p:cTn id="31" dur="500" fill="hold"/>
                                        <p:tgtEl>
                                          <p:spTgt spid="1946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62">
                                            <p:txEl>
                                              <p:pRg st="2" end="2"/>
                                            </p:txEl>
                                          </p:spTgt>
                                        </p:tgtEl>
                                        <p:attrNameLst>
                                          <p:attrName>style.visibility</p:attrName>
                                        </p:attrNameLst>
                                      </p:cBhvr>
                                      <p:to>
                                        <p:strVal val="visible"/>
                                      </p:to>
                                    </p:set>
                                    <p:anim calcmode="lin" valueType="num">
                                      <p:cBhvr additive="base">
                                        <p:cTn id="37" dur="500" fill="hold"/>
                                        <p:tgtEl>
                                          <p:spTgt spid="1946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62">
                                            <p:txEl>
                                              <p:pRg st="3" end="3"/>
                                            </p:txEl>
                                          </p:spTgt>
                                        </p:tgtEl>
                                        <p:attrNameLst>
                                          <p:attrName>style.visibility</p:attrName>
                                        </p:attrNameLst>
                                      </p:cBhvr>
                                      <p:to>
                                        <p:strVal val="visible"/>
                                      </p:to>
                                    </p:set>
                                    <p:anim calcmode="lin" valueType="num">
                                      <p:cBhvr additive="base">
                                        <p:cTn id="43" dur="500" fill="hold"/>
                                        <p:tgtEl>
                                          <p:spTgt spid="1946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62">
                                            <p:txEl>
                                              <p:pRg st="4" end="4"/>
                                            </p:txEl>
                                          </p:spTgt>
                                        </p:tgtEl>
                                        <p:attrNameLst>
                                          <p:attrName>style.visibility</p:attrName>
                                        </p:attrNameLst>
                                      </p:cBhvr>
                                      <p:to>
                                        <p:strVal val="visible"/>
                                      </p:to>
                                    </p:set>
                                    <p:anim calcmode="lin" valueType="num">
                                      <p:cBhvr additive="base">
                                        <p:cTn id="49" dur="500" fill="hold"/>
                                        <p:tgtEl>
                                          <p:spTgt spid="1946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62">
                                            <p:txEl>
                                              <p:pRg st="5" end="5"/>
                                            </p:txEl>
                                          </p:spTgt>
                                        </p:tgtEl>
                                        <p:attrNameLst>
                                          <p:attrName>style.visibility</p:attrName>
                                        </p:attrNameLst>
                                      </p:cBhvr>
                                      <p:to>
                                        <p:strVal val="visible"/>
                                      </p:to>
                                    </p:set>
                                    <p:anim calcmode="lin" valueType="num">
                                      <p:cBhvr additive="base">
                                        <p:cTn id="55" dur="500" fill="hold"/>
                                        <p:tgtEl>
                                          <p:spTgt spid="1946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462">
                                            <p:txEl>
                                              <p:pRg st="6" end="6"/>
                                            </p:txEl>
                                          </p:spTgt>
                                        </p:tgtEl>
                                        <p:attrNameLst>
                                          <p:attrName>style.visibility</p:attrName>
                                        </p:attrNameLst>
                                      </p:cBhvr>
                                      <p:to>
                                        <p:strVal val="visible"/>
                                      </p:to>
                                    </p:set>
                                    <p:anim calcmode="lin" valueType="num">
                                      <p:cBhvr additive="base">
                                        <p:cTn id="61" dur="500" fill="hold"/>
                                        <p:tgtEl>
                                          <p:spTgt spid="1946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462">
                                            <p:txEl>
                                              <p:pRg st="7" end="7"/>
                                            </p:txEl>
                                          </p:spTgt>
                                        </p:tgtEl>
                                        <p:attrNameLst>
                                          <p:attrName>style.visibility</p:attrName>
                                        </p:attrNameLst>
                                      </p:cBhvr>
                                      <p:to>
                                        <p:strVal val="visible"/>
                                      </p:to>
                                    </p:set>
                                    <p:anim calcmode="lin" valueType="num">
                                      <p:cBhvr additive="base">
                                        <p:cTn id="67" dur="500" fill="hold"/>
                                        <p:tgtEl>
                                          <p:spTgt spid="1946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4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462">
                                            <p:txEl>
                                              <p:pRg st="8" end="8"/>
                                            </p:txEl>
                                          </p:spTgt>
                                        </p:tgtEl>
                                        <p:attrNameLst>
                                          <p:attrName>style.visibility</p:attrName>
                                        </p:attrNameLst>
                                      </p:cBhvr>
                                      <p:to>
                                        <p:strVal val="visible"/>
                                      </p:to>
                                    </p:set>
                                    <p:anim calcmode="lin" valueType="num">
                                      <p:cBhvr additive="base">
                                        <p:cTn id="73" dur="500" fill="hold"/>
                                        <p:tgtEl>
                                          <p:spTgt spid="1946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46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462">
                                            <p:txEl>
                                              <p:pRg st="9" end="9"/>
                                            </p:txEl>
                                          </p:spTgt>
                                        </p:tgtEl>
                                        <p:attrNameLst>
                                          <p:attrName>style.visibility</p:attrName>
                                        </p:attrNameLst>
                                      </p:cBhvr>
                                      <p:to>
                                        <p:strVal val="visible"/>
                                      </p:to>
                                    </p:set>
                                    <p:anim calcmode="lin" valueType="num">
                                      <p:cBhvr additive="base">
                                        <p:cTn id="79" dur="500" fill="hold"/>
                                        <p:tgtEl>
                                          <p:spTgt spid="19462">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46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462">
                                            <p:txEl>
                                              <p:pRg st="10" end="10"/>
                                            </p:txEl>
                                          </p:spTgt>
                                        </p:tgtEl>
                                        <p:attrNameLst>
                                          <p:attrName>style.visibility</p:attrName>
                                        </p:attrNameLst>
                                      </p:cBhvr>
                                      <p:to>
                                        <p:strVal val="visible"/>
                                      </p:to>
                                    </p:set>
                                    <p:anim calcmode="lin" valueType="num">
                                      <p:cBhvr additive="base">
                                        <p:cTn id="85" dur="500" fill="hold"/>
                                        <p:tgtEl>
                                          <p:spTgt spid="19462">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946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900" decel="100000" fill="hold"/>
                                        <p:tgtEl>
                                          <p:spTgt spid="19"/>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900" decel="100000" fill="hold"/>
                                        <p:tgtEl>
                                          <p:spTgt spid="2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900" decel="100000" fill="hold"/>
                                        <p:tgtEl>
                                          <p:spTgt spid="21"/>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7"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900" decel="100000" fill="hold"/>
                                        <p:tgtEl>
                                          <p:spTgt spid="22"/>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animBg="1"/>
      <p:bldP spid="19463" grpId="0" animBg="1"/>
      <p:bldP spid="19464" grpId="0" animBg="1"/>
      <p:bldP spid="19" grpId="0" animBg="1"/>
      <p:bldP spid="20" grpId="0" animBg="1"/>
      <p:bldP spid="21" grpId="0" animBg="1"/>
      <p:bldP spid="2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GROWTH AND FINANCE</a:t>
            </a:r>
            <a:endParaRPr lang="en-GB" dirty="0"/>
          </a:p>
        </p:txBody>
      </p:sp>
      <p:sp>
        <p:nvSpPr>
          <p:cNvPr id="3" name="Footer Placeholder 2"/>
          <p:cNvSpPr>
            <a:spLocks noGrp="1"/>
          </p:cNvSpPr>
          <p:nvPr>
            <p:ph type="ftr" sz="quarter" idx="11"/>
          </p:nvPr>
        </p:nvSpPr>
        <p:spPr/>
        <p:txBody>
          <a:bodyPr/>
          <a:lstStyle/>
          <a:p>
            <a:r>
              <a:rPr lang="fi-FI" smtClean="0"/>
              <a:t>YRS8 Antti Paasio II/2010</a:t>
            </a:r>
            <a:endParaRPr lang="fi-FI"/>
          </a:p>
        </p:txBody>
      </p:sp>
      <p:sp>
        <p:nvSpPr>
          <p:cNvPr id="4" name="TextBox 3"/>
          <p:cNvSpPr txBox="1"/>
          <p:nvPr/>
        </p:nvSpPr>
        <p:spPr>
          <a:xfrm>
            <a:off x="3214678" y="1071546"/>
            <a:ext cx="3751348" cy="461665"/>
          </a:xfrm>
          <a:prstGeom prst="rect">
            <a:avLst/>
          </a:prstGeom>
          <a:noFill/>
        </p:spPr>
        <p:txBody>
          <a:bodyPr wrap="none" rtlCol="0">
            <a:spAutoFit/>
          </a:bodyPr>
          <a:lstStyle/>
          <a:p>
            <a:r>
              <a:rPr lang="fi-FI" dirty="0" smtClean="0"/>
              <a:t>REVENUE = TURNOVER</a:t>
            </a:r>
            <a:endParaRPr lang="en-GB" dirty="0"/>
          </a:p>
        </p:txBody>
      </p:sp>
      <p:sp>
        <p:nvSpPr>
          <p:cNvPr id="5" name="TextBox 4"/>
          <p:cNvSpPr txBox="1"/>
          <p:nvPr/>
        </p:nvSpPr>
        <p:spPr>
          <a:xfrm>
            <a:off x="3643306" y="2214554"/>
            <a:ext cx="3202736" cy="461665"/>
          </a:xfrm>
          <a:prstGeom prst="rect">
            <a:avLst/>
          </a:prstGeom>
          <a:noFill/>
        </p:spPr>
        <p:txBody>
          <a:bodyPr wrap="none" rtlCol="0">
            <a:spAutoFit/>
          </a:bodyPr>
          <a:lstStyle/>
          <a:p>
            <a:r>
              <a:rPr lang="fi-FI" dirty="0" smtClean="0"/>
              <a:t>OPERATING PROFIT</a:t>
            </a:r>
            <a:endParaRPr lang="en-GB" dirty="0"/>
          </a:p>
        </p:txBody>
      </p:sp>
      <p:sp>
        <p:nvSpPr>
          <p:cNvPr id="6" name="TextBox 5"/>
          <p:cNvSpPr txBox="1"/>
          <p:nvPr/>
        </p:nvSpPr>
        <p:spPr>
          <a:xfrm>
            <a:off x="500034" y="4071942"/>
            <a:ext cx="7000924" cy="369332"/>
          </a:xfrm>
          <a:prstGeom prst="rect">
            <a:avLst/>
          </a:prstGeom>
          <a:noFill/>
        </p:spPr>
        <p:txBody>
          <a:bodyPr wrap="square" rtlCol="0">
            <a:spAutoFit/>
          </a:bodyPr>
          <a:lstStyle/>
          <a:p>
            <a:r>
              <a:rPr lang="fi-FI" dirty="0" smtClean="0"/>
              <a:t>INTEREST   TAXES   DIVIDENDS                                     INVESTMENT   </a:t>
            </a:r>
            <a:endParaRPr lang="en-GB" dirty="0"/>
          </a:p>
        </p:txBody>
      </p:sp>
      <p:sp>
        <p:nvSpPr>
          <p:cNvPr id="7" name="TextBox 6"/>
          <p:cNvSpPr txBox="1"/>
          <p:nvPr/>
        </p:nvSpPr>
        <p:spPr>
          <a:xfrm>
            <a:off x="7438085" y="3571876"/>
            <a:ext cx="1705915" cy="1569660"/>
          </a:xfrm>
          <a:prstGeom prst="rect">
            <a:avLst/>
          </a:prstGeom>
          <a:noFill/>
        </p:spPr>
        <p:txBody>
          <a:bodyPr wrap="none" rtlCol="0">
            <a:spAutoFit/>
          </a:bodyPr>
          <a:lstStyle/>
          <a:p>
            <a:pPr algn="ctr"/>
            <a:r>
              <a:rPr lang="fi-FI" dirty="0" smtClean="0"/>
              <a:t>NET</a:t>
            </a:r>
          </a:p>
          <a:p>
            <a:pPr algn="ctr"/>
            <a:r>
              <a:rPr lang="fi-FI" dirty="0" smtClean="0"/>
              <a:t>WORKING</a:t>
            </a:r>
          </a:p>
          <a:p>
            <a:pPr algn="ctr"/>
            <a:r>
              <a:rPr lang="fi-FI" dirty="0" smtClean="0"/>
              <a:t>CAPITAL</a:t>
            </a:r>
          </a:p>
          <a:p>
            <a:pPr algn="ctr"/>
            <a:r>
              <a:rPr lang="fi-FI" dirty="0" smtClean="0"/>
              <a:t>CHANGE</a:t>
            </a:r>
            <a:endParaRPr lang="en-GB" dirty="0"/>
          </a:p>
        </p:txBody>
      </p:sp>
      <p:cxnSp>
        <p:nvCxnSpPr>
          <p:cNvPr id="9" name="Straight Arrow Connector 8"/>
          <p:cNvCxnSpPr/>
          <p:nvPr/>
        </p:nvCxnSpPr>
        <p:spPr bwMode="auto">
          <a:xfrm flipH="1">
            <a:off x="1115616" y="2643182"/>
            <a:ext cx="3170632" cy="14287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 name="Straight Arrow Connector 10"/>
          <p:cNvCxnSpPr/>
          <p:nvPr/>
        </p:nvCxnSpPr>
        <p:spPr bwMode="auto">
          <a:xfrm flipH="1">
            <a:off x="2123728" y="2643182"/>
            <a:ext cx="2662586" cy="14287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a:stCxn id="5" idx="2"/>
          </p:cNvCxnSpPr>
          <p:nvPr/>
        </p:nvCxnSpPr>
        <p:spPr bwMode="auto">
          <a:xfrm flipH="1">
            <a:off x="3059832" y="2676219"/>
            <a:ext cx="2184842" cy="139572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rot="16200000" flipH="1">
            <a:off x="5136458" y="3176285"/>
            <a:ext cx="1428760" cy="42862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a:off x="6572264" y="2643182"/>
            <a:ext cx="1428760" cy="9286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Straight Arrow Connector 18"/>
          <p:cNvCxnSpPr/>
          <p:nvPr/>
        </p:nvCxnSpPr>
        <p:spPr bwMode="auto">
          <a:xfrm rot="5400000">
            <a:off x="4929190" y="1857364"/>
            <a:ext cx="571504"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 name="TextBox 19"/>
          <p:cNvSpPr txBox="1"/>
          <p:nvPr/>
        </p:nvSpPr>
        <p:spPr>
          <a:xfrm>
            <a:off x="3571868" y="6000768"/>
            <a:ext cx="3285323" cy="461665"/>
          </a:xfrm>
          <a:prstGeom prst="rect">
            <a:avLst/>
          </a:prstGeom>
          <a:noFill/>
        </p:spPr>
        <p:txBody>
          <a:bodyPr wrap="none" rtlCol="0">
            <a:spAutoFit/>
          </a:bodyPr>
          <a:lstStyle/>
          <a:p>
            <a:r>
              <a:rPr lang="fi-FI" dirty="0" smtClean="0"/>
              <a:t>CAPITAL FINANCING</a:t>
            </a:r>
            <a:endParaRPr lang="en-GB" dirty="0"/>
          </a:p>
        </p:txBody>
      </p:sp>
      <p:cxnSp>
        <p:nvCxnSpPr>
          <p:cNvPr id="22" name="Straight Arrow Connector 21"/>
          <p:cNvCxnSpPr/>
          <p:nvPr/>
        </p:nvCxnSpPr>
        <p:spPr bwMode="auto">
          <a:xfrm rot="5400000" flipH="1" flipV="1">
            <a:off x="4696649" y="5307223"/>
            <a:ext cx="785818"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16" name="Date Placeholder 15"/>
          <p:cNvSpPr>
            <a:spLocks noGrp="1"/>
          </p:cNvSpPr>
          <p:nvPr>
            <p:ph type="dt" sz="half" idx="10"/>
          </p:nvPr>
        </p:nvSpPr>
        <p:spPr/>
        <p:txBody>
          <a:bodyPr/>
          <a:lstStyle/>
          <a:p>
            <a:fld id="{043AB218-9995-D445-AB96-BB027DC9856E}" type="datetime1">
              <a:rPr lang="en-US" smtClean="0"/>
              <a:pPr/>
              <a:t>8/26/2011</a:t>
            </a:fld>
            <a:endParaRPr lang="en-GB"/>
          </a:p>
        </p:txBody>
      </p:sp>
      <p:sp>
        <p:nvSpPr>
          <p:cNvPr id="18" name="Slide Number Placeholder 17"/>
          <p:cNvSpPr>
            <a:spLocks noGrp="1"/>
          </p:cNvSpPr>
          <p:nvPr>
            <p:ph type="sldNum" sz="quarter" idx="12"/>
          </p:nvPr>
        </p:nvSpPr>
        <p:spPr/>
        <p:txBody>
          <a:bodyPr/>
          <a:lstStyle/>
          <a:p>
            <a:fld id="{2E63C230-DE48-4C6C-9DD9-2D34372D1155}" type="slidenum">
              <a:rPr lang="en-GB" smtClean="0"/>
              <a:pPr/>
              <a:t>92</a:t>
            </a:fld>
            <a:endParaRPr lang="en-GB"/>
          </a:p>
        </p:txBody>
      </p:sp>
    </p:spTree>
    <p:extLst>
      <p:ext uri="{BB962C8B-B14F-4D97-AF65-F5344CB8AC3E}">
        <p14:creationId xmlns:p14="http://schemas.microsoft.com/office/powerpoint/2010/main" val="29395260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Henry Ford:</a:t>
            </a:r>
            <a:endParaRPr lang="fi-FI" dirty="0"/>
          </a:p>
        </p:txBody>
      </p:sp>
      <p:sp>
        <p:nvSpPr>
          <p:cNvPr id="7" name="Rectangle 6"/>
          <p:cNvSpPr/>
          <p:nvPr/>
        </p:nvSpPr>
        <p:spPr>
          <a:xfrm>
            <a:off x="2222707" y="1196752"/>
            <a:ext cx="4572000" cy="3416320"/>
          </a:xfrm>
          <a:prstGeom prst="rect">
            <a:avLst/>
          </a:prstGeom>
          <a:solidFill>
            <a:schemeClr val="accent3">
              <a:lumMod val="40000"/>
              <a:lumOff val="60000"/>
            </a:schemeClr>
          </a:solidFill>
          <a:ln>
            <a:solidFill>
              <a:schemeClr val="accent1"/>
            </a:solidFill>
          </a:ln>
          <a:scene3d>
            <a:camera prst="orthographicFront"/>
            <a:lightRig rig="threePt" dir="t"/>
          </a:scene3d>
          <a:sp3d>
            <a:bevelT w="165100" prst="coolSlant"/>
          </a:sp3d>
        </p:spPr>
        <p:txBody>
          <a:bodyPr>
            <a:spAutoFit/>
          </a:bodyPr>
          <a:lstStyle/>
          <a:p>
            <a:pPr algn="ctr"/>
            <a:r>
              <a:rPr lang="en-US" sz="5400" dirty="0" smtClean="0"/>
              <a:t>“Whether you believe you can or you can’t, you’re right.”</a:t>
            </a:r>
          </a:p>
        </p:txBody>
      </p:sp>
      <p:sp>
        <p:nvSpPr>
          <p:cNvPr id="3" name="Rectangle 2"/>
          <p:cNvSpPr/>
          <p:nvPr/>
        </p:nvSpPr>
        <p:spPr>
          <a:xfrm>
            <a:off x="2771800" y="5435932"/>
            <a:ext cx="3789179" cy="369332"/>
          </a:xfrm>
          <a:prstGeom prst="rect">
            <a:avLst/>
          </a:prstGeom>
        </p:spPr>
        <p:txBody>
          <a:bodyPr wrap="none">
            <a:spAutoFit/>
          </a:bodyPr>
          <a:lstStyle/>
          <a:p>
            <a:r>
              <a:rPr lang="en-US" u="sng" dirty="0"/>
              <a:t>http://www.extremetour.org/speakers</a:t>
            </a:r>
            <a:endParaRPr lang="fi-FI" dirty="0"/>
          </a:p>
        </p:txBody>
      </p:sp>
      <p:sp>
        <p:nvSpPr>
          <p:cNvPr id="8" name="TextBox 7"/>
          <p:cNvSpPr txBox="1"/>
          <p:nvPr/>
        </p:nvSpPr>
        <p:spPr>
          <a:xfrm>
            <a:off x="1652583" y="5435932"/>
            <a:ext cx="1119217" cy="369332"/>
          </a:xfrm>
          <a:prstGeom prst="rect">
            <a:avLst/>
          </a:prstGeom>
          <a:noFill/>
        </p:spPr>
        <p:txBody>
          <a:bodyPr wrap="none" rtlCol="0">
            <a:spAutoFit/>
          </a:bodyPr>
          <a:lstStyle/>
          <a:p>
            <a:r>
              <a:rPr lang="fi-FI" dirty="0" smtClean="0"/>
              <a:t>SEE ALSO:</a:t>
            </a:r>
            <a:endParaRPr lang="fi-FI" dirty="0"/>
          </a:p>
        </p:txBody>
      </p:sp>
    </p:spTree>
    <p:extLst>
      <p:ext uri="{BB962C8B-B14F-4D97-AF65-F5344CB8AC3E}">
        <p14:creationId xmlns:p14="http://schemas.microsoft.com/office/powerpoint/2010/main" val="220874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ID templeitti vaak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BID templeitti vaaka</Template>
  <TotalTime>789</TotalTime>
  <Words>4556</Words>
  <Application>Microsoft Office PowerPoint</Application>
  <PresentationFormat>On-screen Show (4:3)</PresentationFormat>
  <Paragraphs>1025</Paragraphs>
  <Slides>93</Slides>
  <Notes>29</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BID templeitti vaaka</vt:lpstr>
      <vt:lpstr>PowerPoint Presentation</vt:lpstr>
      <vt:lpstr>W.Baumol et.al (2009) Growth Miracle Maker, Growth Saboteur</vt:lpstr>
      <vt:lpstr>Kenneth Arrow:</vt:lpstr>
      <vt:lpstr>J.M.Keynes (1920)</vt:lpstr>
      <vt:lpstr>Roy Thurik (2004)</vt:lpstr>
      <vt:lpstr>ENTREPRENEURSHIP Phenomenon BY Peter Drucker, Innovation and Entrepreneurship (1984)</vt:lpstr>
      <vt:lpstr>PowerPoint Presentation</vt:lpstr>
      <vt:lpstr>Innovation and Growth are HOT policy issues </vt:lpstr>
      <vt:lpstr>In Biz Schools... </vt:lpstr>
      <vt:lpstr>Entrepreneurship is multidisciplinary</vt:lpstr>
      <vt:lpstr>ENTREPRENEURSHIP came back  in the 70s</vt:lpstr>
      <vt:lpstr>ENTREPRENEURSHIP MAKES A DIFFERENCE</vt:lpstr>
      <vt:lpstr>Entrepreneurship Creates Wealth  </vt:lpstr>
      <vt:lpstr>EU defines companies as…</vt:lpstr>
      <vt:lpstr>And we NEED these new businesses!</vt:lpstr>
      <vt:lpstr>HBR September 2010</vt:lpstr>
      <vt:lpstr>PowerPoint Presentation</vt:lpstr>
      <vt:lpstr>It does not always have to be biiiig… </vt:lpstr>
      <vt:lpstr>PowerPoint Presentation</vt:lpstr>
      <vt:lpstr>Case ROVIO</vt:lpstr>
      <vt:lpstr>Case ROVIO</vt:lpstr>
      <vt:lpstr>Case ROVIO</vt:lpstr>
      <vt:lpstr>Case ROVIO</vt:lpstr>
      <vt:lpstr>Case ROVIO</vt:lpstr>
      <vt:lpstr>Why 1 000 000 000 € ???</vt:lpstr>
      <vt:lpstr>Just to have a perspective....</vt:lpstr>
      <vt:lpstr>The Masteries of Entrepreneurship</vt:lpstr>
      <vt:lpstr>The Masteries (adopted)...</vt:lpstr>
      <vt:lpstr>Every firm must be Medician (well, almost…)</vt:lpstr>
      <vt:lpstr>A VERY SHORT HISTORY OF INNOVATION (See Swann (2009) The Economics of Innovation</vt:lpstr>
      <vt:lpstr>Innovation (Schumpeter 1934; Baumol 1990)</vt:lpstr>
      <vt:lpstr>PowerPoint Presentation</vt:lpstr>
      <vt:lpstr>INNOVATING INNOVATION 2000</vt:lpstr>
      <vt:lpstr>Driving Forces behind Innovations</vt:lpstr>
      <vt:lpstr>Current Trends in Technology/innovation</vt:lpstr>
      <vt:lpstr>PowerPoint Presentation</vt:lpstr>
      <vt:lpstr>RESOURCES, PROSUMERS, ...</vt:lpstr>
      <vt:lpstr>Henry Chesbrough</vt:lpstr>
      <vt:lpstr>HC continued…</vt:lpstr>
      <vt:lpstr> Innovation Evolution</vt:lpstr>
      <vt:lpstr>What Next?</vt:lpstr>
      <vt:lpstr>Next Big Ones?</vt:lpstr>
      <vt:lpstr>PowerPoint Presentation</vt:lpstr>
      <vt:lpstr>INTELLIGENT LIFE, March 2009</vt:lpstr>
      <vt:lpstr>Or: The Dumbest Generation?</vt:lpstr>
      <vt:lpstr>Read and think…</vt:lpstr>
      <vt:lpstr>But, the worst flops are….</vt:lpstr>
      <vt:lpstr>Disruption</vt:lpstr>
      <vt:lpstr>Assignment: NOKIA vs APPLE</vt:lpstr>
      <vt:lpstr>Case Nokia N95  (Pajarinen&amp;Rouvinen&amp;Ylä-Anttila 2010)</vt:lpstr>
      <vt:lpstr>PowerPoint Presentation</vt:lpstr>
      <vt:lpstr>PowerPoint Presentation</vt:lpstr>
      <vt:lpstr>PowerPoint Presentation</vt:lpstr>
      <vt:lpstr>PowerPoint Presentation</vt:lpstr>
      <vt:lpstr>The Kawasaki Questions</vt:lpstr>
      <vt:lpstr>Heath&amp;Heath: Made to Stick Why do some ideas stick better?</vt:lpstr>
      <vt:lpstr>Sticky is...</vt:lpstr>
      <vt:lpstr>Sticky</vt:lpstr>
      <vt:lpstr>12 innovations that shaped modern management (HBR Feb 2006, p.80)</vt:lpstr>
      <vt:lpstr>Where is the Clue?</vt:lpstr>
      <vt:lpstr>Early predecessors, technology-driven</vt:lpstr>
      <vt:lpstr>Back to basics: the 4 disciplines of innovation (Carlson &amp; Wilmot)</vt:lpstr>
      <vt:lpstr>and more...</vt:lpstr>
      <vt:lpstr>To Summarize...</vt:lpstr>
      <vt:lpstr>And Tomorrow Something Completely Different…</vt:lpstr>
      <vt:lpstr>PowerPoint Presentation</vt:lpstr>
      <vt:lpstr>PowerPoint Presentation</vt:lpstr>
      <vt:lpstr>Capitalism Changes, too</vt:lpstr>
      <vt:lpstr>Organizational Evolution 1900 – 2000 I</vt:lpstr>
      <vt:lpstr>Organizational Evolution 1900 – 2000 II</vt:lpstr>
      <vt:lpstr>Organizational Evolution 1900 – 2000 III</vt:lpstr>
      <vt:lpstr>Structural change towards entrepreneurship</vt:lpstr>
      <vt:lpstr>The 4th Generation organization?</vt:lpstr>
      <vt:lpstr>PowerPoint Presentation</vt:lpstr>
      <vt:lpstr>The mainstream business model is now under reconsideration</vt:lpstr>
      <vt:lpstr>NEW BUSINESS MODEL</vt:lpstr>
      <vt:lpstr>NEW BUSINESS MODEL</vt:lpstr>
      <vt:lpstr>NEW BUSINES MODEL</vt:lpstr>
      <vt:lpstr>NEW BUSINESS MODEL</vt:lpstr>
      <vt:lpstr>NEW BUSINESS MODEL</vt:lpstr>
      <vt:lpstr>NEW BUSINESS MODEL</vt:lpstr>
      <vt:lpstr>BUILD IT AND THEY WILL COME ???</vt:lpstr>
      <vt:lpstr>PowerPoint Presentation</vt:lpstr>
      <vt:lpstr>New Business Evolution</vt:lpstr>
      <vt:lpstr>PowerPoint Presentation</vt:lpstr>
      <vt:lpstr>Money makes the world go round...</vt:lpstr>
      <vt:lpstr>Terminology used (usually...)</vt:lpstr>
      <vt:lpstr>Venturing</vt:lpstr>
      <vt:lpstr>IRR 25% means...</vt:lpstr>
      <vt:lpstr>Failure reasons ”top 8”</vt:lpstr>
      <vt:lpstr>Getting there faster...</vt:lpstr>
      <vt:lpstr>GROWTH AND FINANCE</vt:lpstr>
      <vt:lpstr>Henry Ford: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dc:creator>
  <cp:lastModifiedBy> Microsoft Office </cp:lastModifiedBy>
  <cp:revision>92</cp:revision>
  <dcterms:created xsi:type="dcterms:W3CDTF">2011-08-24T17:13:48Z</dcterms:created>
  <dcterms:modified xsi:type="dcterms:W3CDTF">2011-08-26T11:42:07Z</dcterms:modified>
</cp:coreProperties>
</file>